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73" r:id="rId5"/>
    <p:sldId id="274" r:id="rId6"/>
    <p:sldId id="275" r:id="rId7"/>
    <p:sldId id="258" r:id="rId8"/>
    <p:sldId id="259" r:id="rId9"/>
    <p:sldId id="260" r:id="rId10"/>
    <p:sldId id="261" r:id="rId11"/>
    <p:sldId id="268" r:id="rId12"/>
    <p:sldId id="269" r:id="rId13"/>
    <p:sldId id="270" r:id="rId14"/>
    <p:sldId id="271" r:id="rId15"/>
    <p:sldId id="272" r:id="rId16"/>
    <p:sldId id="262" r:id="rId17"/>
    <p:sldId id="263" r:id="rId18"/>
    <p:sldId id="264" r:id="rId19"/>
    <p:sldId id="265" r:id="rId20"/>
    <p:sldId id="266" r:id="rId21"/>
    <p:sldId id="267" r:id="rId2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5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en-US" altLang="en-US"/>
              <a:t>Клинические</a:t>
            </a:r>
            <a:r>
              <a:rPr lang="en-US" altLang="ru-RU"/>
              <a:t> </a:t>
            </a:r>
            <a:r>
              <a:rPr lang="en-US" altLang="en-US"/>
              <a:t>рекомендации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профпатологии</a:t>
            </a:r>
            <a:r>
              <a:rPr lang="en-US" altLang="ru-RU"/>
              <a:t>. </a:t>
            </a:r>
            <a:br>
              <a:rPr lang="en-US" altLang="ru-RU"/>
            </a:br>
            <a:r>
              <a:rPr lang="en-US" altLang="en-US"/>
              <a:t>Бронхиальная</a:t>
            </a:r>
            <a:r>
              <a:rPr lang="en-US" altLang="ru-RU"/>
              <a:t> </a:t>
            </a:r>
            <a:r>
              <a:rPr lang="en-US" altLang="en-US"/>
              <a:t>астма</a:t>
            </a:r>
            <a:endParaRPr lang="en-US" alt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399415"/>
            <a:ext cx="10515600" cy="6050915"/>
          </a:xfrm>
        </p:spPr>
        <p:txBody>
          <a:bodyPr/>
          <a:p>
            <a:r>
              <a:rPr lang="en-US" altLang="en-US" b="1">
                <a:solidFill>
                  <a:schemeClr val="accent5"/>
                </a:solidFill>
              </a:rPr>
              <a:t>Диагностика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состояния</a:t>
            </a:r>
            <a:r>
              <a:rPr lang="en-US" altLang="ru-RU" b="1">
                <a:solidFill>
                  <a:schemeClr val="accent5"/>
                </a:solidFill>
              </a:rPr>
              <a:t> (</a:t>
            </a:r>
            <a:r>
              <a:rPr lang="en-US" altLang="en-US" b="1">
                <a:solidFill>
                  <a:schemeClr val="accent5"/>
                </a:solidFill>
              </a:rPr>
              <a:t>группы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заболеваний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состояний</a:t>
            </a:r>
            <a:r>
              <a:rPr lang="en-US" altLang="ru-RU" b="1">
                <a:solidFill>
                  <a:schemeClr val="accent5"/>
                </a:solidFill>
              </a:rPr>
              <a:t>) </a:t>
            </a:r>
            <a:r>
              <a:rPr lang="en-US" altLang="en-US" b="1">
                <a:solidFill>
                  <a:schemeClr val="accent5"/>
                </a:solidFill>
              </a:rPr>
              <a:t>медицинские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противопоказания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к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применению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методов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диагностики</a:t>
            </a:r>
            <a:endParaRPr lang="ru-RU" altLang="en-US" b="1">
              <a:solidFill>
                <a:schemeClr val="accent5"/>
              </a:solidFill>
            </a:endParaRPr>
          </a:p>
          <a:p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сборе</a:t>
            </a:r>
            <a:r>
              <a:rPr lang="en-US" altLang="ru-RU"/>
              <a:t> </a:t>
            </a:r>
            <a:r>
              <a:rPr lang="en-US" altLang="en-US"/>
              <a:t>анамнеза</a:t>
            </a:r>
            <a:r>
              <a:rPr lang="en-US" altLang="ru-RU"/>
              <a:t> </a:t>
            </a:r>
            <a:r>
              <a:rPr lang="en-US" altLang="en-US"/>
              <a:t>следует</a:t>
            </a:r>
            <a:r>
              <a:rPr lang="en-US" altLang="ru-RU"/>
              <a:t> </a:t>
            </a:r>
            <a:r>
              <a:rPr lang="en-US" altLang="en-US"/>
              <a:t>обратить</a:t>
            </a:r>
            <a:r>
              <a:rPr lang="en-US" altLang="ru-RU"/>
              <a:t> </a:t>
            </a:r>
            <a:r>
              <a:rPr lang="en-US" altLang="en-US"/>
              <a:t>внимание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наличие</a:t>
            </a:r>
            <a:r>
              <a:rPr lang="en-US" altLang="ru-RU"/>
              <a:t> </a:t>
            </a:r>
            <a:r>
              <a:rPr lang="en-US" altLang="en-US"/>
              <a:t>типичного</a:t>
            </a:r>
            <a:r>
              <a:rPr lang="en-US" altLang="ru-RU"/>
              <a:t> </a:t>
            </a:r>
            <a:r>
              <a:rPr lang="en-US" altLang="en-US"/>
              <a:t>симптомокомплекса</a:t>
            </a:r>
            <a:r>
              <a:rPr lang="en-US" altLang="ru-RU"/>
              <a:t>: </a:t>
            </a:r>
            <a:endParaRPr lang="en-US" altLang="ru-RU"/>
          </a:p>
          <a:p>
            <a:r>
              <a:rPr lang="en-US" altLang="en-US"/>
              <a:t>повторяющиеся</a:t>
            </a:r>
            <a:r>
              <a:rPr lang="en-US" altLang="ru-RU"/>
              <a:t> </a:t>
            </a:r>
            <a:r>
              <a:rPr lang="en-US" altLang="en-US"/>
              <a:t>приступы</a:t>
            </a:r>
            <a:r>
              <a:rPr lang="en-US" altLang="ru-RU"/>
              <a:t> </a:t>
            </a:r>
            <a:r>
              <a:rPr lang="en-US" altLang="en-US"/>
              <a:t>кашля</a:t>
            </a:r>
            <a:r>
              <a:rPr lang="en-US" altLang="ru-RU"/>
              <a:t>, </a:t>
            </a:r>
            <a:r>
              <a:rPr lang="en-US" altLang="en-US"/>
              <a:t>свистящее</a:t>
            </a:r>
            <a:r>
              <a:rPr lang="en-US" altLang="ru-RU"/>
              <a:t> </a:t>
            </a:r>
            <a:r>
              <a:rPr lang="en-US" altLang="en-US"/>
              <a:t>дыхание</a:t>
            </a:r>
            <a:r>
              <a:rPr lang="en-US" altLang="ru-RU"/>
              <a:t>, </a:t>
            </a:r>
            <a:r>
              <a:rPr lang="en-US" altLang="en-US"/>
              <a:t>затрудненное</a:t>
            </a:r>
            <a:r>
              <a:rPr lang="en-US" altLang="ru-RU"/>
              <a:t> </a:t>
            </a:r>
            <a:r>
              <a:rPr lang="en-US" altLang="en-US"/>
              <a:t>дыхание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чувство</a:t>
            </a:r>
            <a:r>
              <a:rPr lang="en-US" altLang="ru-RU"/>
              <a:t> </a:t>
            </a:r>
            <a:r>
              <a:rPr lang="en-US" altLang="en-US"/>
              <a:t>стеснения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груди</a:t>
            </a:r>
            <a:r>
              <a:rPr lang="en-US" altLang="ru-RU"/>
              <a:t>, </a:t>
            </a:r>
            <a:r>
              <a:rPr lang="en-US" altLang="en-US"/>
              <a:t>вызванные</a:t>
            </a:r>
            <a:r>
              <a:rPr lang="en-US" altLang="ru-RU"/>
              <a:t> </a:t>
            </a:r>
            <a:r>
              <a:rPr lang="en-US" altLang="en-US"/>
              <a:t>различными</a:t>
            </a:r>
            <a:r>
              <a:rPr lang="en-US" altLang="ru-RU"/>
              <a:t> </a:t>
            </a:r>
            <a:r>
              <a:rPr lang="en-US" altLang="en-US"/>
              <a:t>триггерами</a:t>
            </a:r>
            <a:r>
              <a:rPr lang="en-US" altLang="ru-RU"/>
              <a:t> (</a:t>
            </a:r>
            <a:r>
              <a:rPr lang="en-US" altLang="en-US"/>
              <a:t>такими</a:t>
            </a:r>
            <a:r>
              <a:rPr lang="en-US" altLang="ru-RU"/>
              <a:t> </a:t>
            </a:r>
            <a:r>
              <a:rPr lang="en-US" altLang="en-US"/>
              <a:t>как</a:t>
            </a:r>
            <a:r>
              <a:rPr lang="en-US" altLang="ru-RU"/>
              <a:t> </a:t>
            </a:r>
            <a:r>
              <a:rPr lang="en-US" altLang="en-US"/>
              <a:t>респираторная</a:t>
            </a:r>
            <a:r>
              <a:rPr lang="en-US" altLang="ru-RU"/>
              <a:t> </a:t>
            </a:r>
            <a:r>
              <a:rPr lang="en-US" altLang="en-US"/>
              <a:t>инфекция</a:t>
            </a:r>
            <a:r>
              <a:rPr lang="en-US" altLang="ru-RU"/>
              <a:t>, </a:t>
            </a:r>
            <a:r>
              <a:rPr lang="en-US" altLang="en-US"/>
              <a:t>табачный</a:t>
            </a:r>
            <a:r>
              <a:rPr lang="en-US" altLang="ru-RU"/>
              <a:t> </a:t>
            </a:r>
            <a:r>
              <a:rPr lang="en-US" altLang="en-US"/>
              <a:t>дым</a:t>
            </a:r>
            <a:r>
              <a:rPr lang="en-US" altLang="ru-RU"/>
              <a:t>, </a:t>
            </a:r>
            <a:r>
              <a:rPr lang="en-US" altLang="en-US"/>
              <a:t>контакт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животными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пыльцой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т</a:t>
            </a:r>
            <a:r>
              <a:rPr lang="en-US" altLang="ru-RU"/>
              <a:t>.</a:t>
            </a:r>
            <a:r>
              <a:rPr lang="en-US" altLang="en-US"/>
              <a:t>д</a:t>
            </a:r>
            <a:r>
              <a:rPr lang="en-US" altLang="ru-RU"/>
              <a:t>.; </a:t>
            </a:r>
            <a:r>
              <a:rPr lang="en-US" altLang="en-US"/>
              <a:t>физической</a:t>
            </a:r>
            <a:r>
              <a:rPr lang="en-US" altLang="ru-RU"/>
              <a:t> </a:t>
            </a:r>
            <a:r>
              <a:rPr lang="en-US" altLang="en-US"/>
              <a:t>нагрузкой</a:t>
            </a:r>
            <a:r>
              <a:rPr lang="en-US" altLang="ru-RU"/>
              <a:t>, </a:t>
            </a:r>
            <a:r>
              <a:rPr lang="en-US" altLang="en-US"/>
              <a:t>стрессом</a:t>
            </a:r>
            <a:r>
              <a:rPr lang="en-US" altLang="ru-RU"/>
              <a:t>)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проявляющиеся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основном</a:t>
            </a:r>
            <a:r>
              <a:rPr lang="en-US" altLang="ru-RU"/>
              <a:t> </a:t>
            </a:r>
            <a:r>
              <a:rPr lang="en-US" altLang="en-US"/>
              <a:t>ночью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ранним</a:t>
            </a:r>
            <a:r>
              <a:rPr lang="en-US" altLang="ru-RU"/>
              <a:t> </a:t>
            </a:r>
            <a:r>
              <a:rPr lang="en-US" altLang="en-US"/>
              <a:t>утром</a:t>
            </a:r>
            <a:r>
              <a:rPr lang="en-US" altLang="ru-RU"/>
              <a:t>. </a:t>
            </a:r>
            <a:endParaRPr lang="en-US" altLang="ru-RU"/>
          </a:p>
          <a:p>
            <a:r>
              <a:rPr lang="en-US" altLang="en-US"/>
              <a:t>Важным</a:t>
            </a:r>
            <a:r>
              <a:rPr lang="en-US" altLang="ru-RU"/>
              <a:t> </a:t>
            </a:r>
            <a:r>
              <a:rPr lang="en-US" altLang="en-US"/>
              <a:t>клиническим</a:t>
            </a:r>
            <a:r>
              <a:rPr lang="en-US" altLang="ru-RU"/>
              <a:t> </a:t>
            </a:r>
            <a:r>
              <a:rPr lang="en-US" altLang="en-US"/>
              <a:t>маркером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 </a:t>
            </a:r>
            <a:r>
              <a:rPr lang="en-US" altLang="en-US"/>
              <a:t>является</a:t>
            </a:r>
            <a:r>
              <a:rPr lang="en-US" altLang="ru-RU"/>
              <a:t> </a:t>
            </a:r>
            <a:r>
              <a:rPr lang="en-US" altLang="en-US"/>
              <a:t>исчезновение</a:t>
            </a:r>
            <a:r>
              <a:rPr lang="en-US" altLang="ru-RU"/>
              <a:t> </a:t>
            </a:r>
            <a:r>
              <a:rPr lang="en-US" altLang="en-US"/>
              <a:t>симптомов</a:t>
            </a:r>
            <a:r>
              <a:rPr lang="en-US" altLang="ru-RU"/>
              <a:t> </a:t>
            </a:r>
            <a:r>
              <a:rPr lang="en-US" altLang="en-US"/>
              <a:t>спонтанно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после</a:t>
            </a:r>
            <a:r>
              <a:rPr lang="en-US" altLang="ru-RU"/>
              <a:t> </a:t>
            </a:r>
            <a:r>
              <a:rPr lang="en-US" altLang="en-US"/>
              <a:t>применения</a:t>
            </a:r>
            <a:r>
              <a:rPr lang="en-US" altLang="ru-RU"/>
              <a:t> </a:t>
            </a:r>
            <a:r>
              <a:rPr lang="en-US" altLang="en-US"/>
              <a:t>лекарственной</a:t>
            </a:r>
            <a:r>
              <a:rPr lang="en-US" altLang="ru-RU"/>
              <a:t> </a:t>
            </a:r>
            <a:r>
              <a:rPr lang="en-US" altLang="en-US"/>
              <a:t>терапии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399415"/>
            <a:ext cx="10515600" cy="6050915"/>
          </a:xfrm>
        </p:spPr>
        <p:txBody>
          <a:bodyPr/>
          <a:p>
            <a:r>
              <a:rPr lang="en-US" altLang="en-US" b="1">
                <a:solidFill>
                  <a:schemeClr val="accent5"/>
                </a:solidFill>
              </a:rPr>
              <a:t>Диагностика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состояния</a:t>
            </a:r>
            <a:r>
              <a:rPr lang="en-US" altLang="ru-RU" b="1">
                <a:solidFill>
                  <a:schemeClr val="accent5"/>
                </a:solidFill>
              </a:rPr>
              <a:t> (</a:t>
            </a:r>
            <a:r>
              <a:rPr lang="en-US" altLang="en-US" b="1">
                <a:solidFill>
                  <a:schemeClr val="accent5"/>
                </a:solidFill>
              </a:rPr>
              <a:t>группы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заболеваний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состояний</a:t>
            </a:r>
            <a:r>
              <a:rPr lang="en-US" altLang="ru-RU" b="1">
                <a:solidFill>
                  <a:schemeClr val="accent5"/>
                </a:solidFill>
              </a:rPr>
              <a:t>) </a:t>
            </a:r>
            <a:r>
              <a:rPr lang="en-US" altLang="en-US" b="1">
                <a:solidFill>
                  <a:schemeClr val="accent5"/>
                </a:solidFill>
              </a:rPr>
              <a:t>медицинские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противопоказания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к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применению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методов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диагностики</a:t>
            </a:r>
            <a:endParaRPr lang="ru-RU" altLang="en-US" b="1">
              <a:solidFill>
                <a:schemeClr val="accent5"/>
              </a:solidFill>
            </a:endParaRPr>
          </a:p>
          <a:p>
            <a:r>
              <a:rPr lang="en-US" altLang="en-US"/>
              <a:t>Рекомендуется</a:t>
            </a:r>
            <a:r>
              <a:rPr lang="en-US" altLang="ru-RU"/>
              <a:t> </a:t>
            </a:r>
            <a:r>
              <a:rPr lang="en-US" altLang="en-US"/>
              <a:t>всем</a:t>
            </a:r>
            <a:r>
              <a:rPr lang="en-US" altLang="ru-RU"/>
              <a:t> </a:t>
            </a:r>
            <a:r>
              <a:rPr lang="en-US" altLang="en-US"/>
              <a:t>пациентам</a:t>
            </a:r>
            <a:r>
              <a:rPr lang="en-US" altLang="ru-RU"/>
              <a:t>, </a:t>
            </a:r>
            <a:r>
              <a:rPr lang="en-US" altLang="en-US"/>
              <a:t>как</a:t>
            </a:r>
            <a:r>
              <a:rPr lang="en-US" altLang="ru-RU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подозрении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, </a:t>
            </a:r>
            <a:r>
              <a:rPr lang="en-US" altLang="en-US"/>
              <a:t>так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установленном</a:t>
            </a:r>
            <a:r>
              <a:rPr lang="en-US" altLang="ru-RU"/>
              <a:t> </a:t>
            </a:r>
            <a:r>
              <a:rPr lang="en-US" altLang="en-US"/>
              <a:t>диагнозе</a:t>
            </a:r>
            <a:r>
              <a:rPr lang="en-US" altLang="ru-RU"/>
              <a:t> </a:t>
            </a:r>
            <a:r>
              <a:rPr lang="en-US" altLang="en-US"/>
              <a:t>проводить</a:t>
            </a:r>
            <a:r>
              <a:rPr lang="en-US" altLang="ru-RU"/>
              <a:t> </a:t>
            </a:r>
            <a:r>
              <a:rPr lang="en-US" altLang="en-US"/>
              <a:t>физикальное</a:t>
            </a:r>
            <a:r>
              <a:rPr lang="en-US" altLang="ru-RU"/>
              <a:t> </a:t>
            </a:r>
            <a:r>
              <a:rPr lang="en-US" altLang="en-US"/>
              <a:t>обследование</a:t>
            </a:r>
            <a:r>
              <a:rPr lang="en-US" altLang="ru-RU"/>
              <a:t>, </a:t>
            </a:r>
            <a:r>
              <a:rPr lang="en-US" altLang="en-US"/>
              <a:t>включающее</a:t>
            </a:r>
            <a:r>
              <a:rPr lang="en-US" altLang="ru-RU"/>
              <a:t> </a:t>
            </a:r>
            <a:r>
              <a:rPr lang="en-US" altLang="en-US"/>
              <a:t>оценку</a:t>
            </a:r>
            <a:r>
              <a:rPr lang="en-US" altLang="ru-RU"/>
              <a:t> </a:t>
            </a:r>
            <a:r>
              <a:rPr lang="en-US" altLang="en-US"/>
              <a:t>общего</a:t>
            </a:r>
            <a:r>
              <a:rPr lang="en-US" altLang="ru-RU"/>
              <a:t> </a:t>
            </a:r>
            <a:r>
              <a:rPr lang="en-US" altLang="en-US"/>
              <a:t>состояния</a:t>
            </a:r>
            <a:r>
              <a:rPr lang="en-US" altLang="ru-RU"/>
              <a:t>, </a:t>
            </a:r>
            <a:r>
              <a:rPr lang="en-US" altLang="en-US"/>
              <a:t>визуальное</a:t>
            </a:r>
            <a:r>
              <a:rPr lang="en-US" altLang="ru-RU"/>
              <a:t> </a:t>
            </a:r>
            <a:r>
              <a:rPr lang="en-US" altLang="en-US"/>
              <a:t>исследование</a:t>
            </a:r>
            <a:r>
              <a:rPr lang="en-US" altLang="ru-RU"/>
              <a:t> </a:t>
            </a:r>
            <a:r>
              <a:rPr lang="en-US" altLang="en-US"/>
              <a:t>верхних</a:t>
            </a:r>
            <a:r>
              <a:rPr lang="en-US" altLang="ru-RU"/>
              <a:t> </a:t>
            </a:r>
            <a:r>
              <a:rPr lang="en-US" altLang="en-US"/>
              <a:t>дыхательных</a:t>
            </a:r>
            <a:r>
              <a:rPr lang="en-US" altLang="ru-RU"/>
              <a:t> </a:t>
            </a:r>
            <a:r>
              <a:rPr lang="en-US" altLang="en-US"/>
              <a:t>путей</a:t>
            </a:r>
            <a:r>
              <a:rPr lang="en-US" altLang="ru-RU"/>
              <a:t>, </a:t>
            </a:r>
            <a:r>
              <a:rPr lang="en-US" altLang="en-US"/>
              <a:t>визуальный</a:t>
            </a:r>
            <a:r>
              <a:rPr lang="en-US" altLang="ru-RU"/>
              <a:t> </a:t>
            </a:r>
            <a:r>
              <a:rPr lang="en-US" altLang="en-US"/>
              <a:t>осмотр</a:t>
            </a:r>
            <a:r>
              <a:rPr lang="en-US" altLang="ru-RU"/>
              <a:t> </a:t>
            </a:r>
            <a:r>
              <a:rPr lang="en-US" altLang="en-US"/>
              <a:t>терапевтический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аускультацию</a:t>
            </a:r>
            <a:r>
              <a:rPr lang="en-US" altLang="ru-RU"/>
              <a:t> </a:t>
            </a:r>
            <a:r>
              <a:rPr lang="en-US" altLang="en-US"/>
              <a:t>терапевтическую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целью</a:t>
            </a:r>
            <a:r>
              <a:rPr lang="en-US" altLang="ru-RU"/>
              <a:t> </a:t>
            </a:r>
            <a:r>
              <a:rPr lang="en-US" altLang="en-US"/>
              <a:t>определения</a:t>
            </a:r>
            <a:r>
              <a:rPr lang="en-US" altLang="ru-RU"/>
              <a:t>  </a:t>
            </a:r>
            <a:r>
              <a:rPr lang="en-US" altLang="en-US"/>
              <a:t>клинико</a:t>
            </a:r>
            <a:r>
              <a:rPr lang="en-US" altLang="ru-RU"/>
              <a:t>-</a:t>
            </a:r>
            <a:r>
              <a:rPr lang="en-US" altLang="en-US"/>
              <a:t>динамических</a:t>
            </a:r>
            <a:r>
              <a:rPr lang="en-US" altLang="ru-RU"/>
              <a:t> </a:t>
            </a:r>
            <a:r>
              <a:rPr lang="en-US" altLang="en-US"/>
              <a:t>особенностей</a:t>
            </a:r>
            <a:r>
              <a:rPr lang="en-US" altLang="ru-RU"/>
              <a:t> </a:t>
            </a:r>
            <a:r>
              <a:rPr lang="en-US" altLang="en-US"/>
              <a:t>заболевания</a:t>
            </a:r>
            <a:r>
              <a:rPr lang="en-US" altLang="ru-RU"/>
              <a:t>, </a:t>
            </a:r>
            <a:r>
              <a:rPr lang="en-US" altLang="en-US"/>
              <a:t>выявления</a:t>
            </a:r>
            <a:r>
              <a:rPr lang="en-US" altLang="ru-RU"/>
              <a:t> </a:t>
            </a:r>
            <a:r>
              <a:rPr lang="en-US" altLang="en-US"/>
              <a:t>признаков</a:t>
            </a:r>
            <a:r>
              <a:rPr lang="en-US" altLang="ru-RU"/>
              <a:t> </a:t>
            </a:r>
            <a:r>
              <a:rPr lang="en-US" altLang="en-US"/>
              <a:t>сопутствующей</a:t>
            </a:r>
            <a:r>
              <a:rPr lang="en-US" altLang="ru-RU"/>
              <a:t> </a:t>
            </a:r>
            <a:r>
              <a:rPr lang="en-US" altLang="en-US"/>
              <a:t>патологии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создания</a:t>
            </a:r>
            <a:r>
              <a:rPr lang="en-US" altLang="ru-RU"/>
              <a:t> </a:t>
            </a:r>
            <a:r>
              <a:rPr lang="en-US" altLang="en-US"/>
              <a:t>ориентиров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определении</a:t>
            </a:r>
            <a:r>
              <a:rPr lang="en-US" altLang="ru-RU"/>
              <a:t> </a:t>
            </a:r>
            <a:r>
              <a:rPr lang="en-US" altLang="en-US"/>
              <a:t>тяжести</a:t>
            </a:r>
            <a:r>
              <a:rPr lang="en-US" altLang="ru-RU"/>
              <a:t> </a:t>
            </a:r>
            <a:r>
              <a:rPr lang="en-US" altLang="en-US"/>
              <a:t>состояния</a:t>
            </a:r>
            <a:r>
              <a:rPr lang="en-US" altLang="ru-RU"/>
              <a:t> [4].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Уровень</a:t>
            </a:r>
            <a:r>
              <a:rPr lang="en-US" altLang="ru-RU"/>
              <a:t> </a:t>
            </a:r>
            <a:r>
              <a:rPr lang="en-US" altLang="en-US"/>
              <a:t>убедительности</a:t>
            </a:r>
            <a:r>
              <a:rPr lang="en-US" altLang="ru-RU"/>
              <a:t> </a:t>
            </a:r>
            <a:r>
              <a:rPr lang="en-US" altLang="en-US"/>
              <a:t>рекомендаций</a:t>
            </a:r>
            <a:r>
              <a:rPr lang="en-US" altLang="ru-RU"/>
              <a:t> – </a:t>
            </a:r>
            <a:r>
              <a:rPr lang="en-US" altLang="en-US"/>
              <a:t>С</a:t>
            </a:r>
            <a:r>
              <a:rPr lang="en-US" altLang="ru-RU"/>
              <a:t> (</a:t>
            </a:r>
            <a:r>
              <a:rPr lang="en-US" altLang="en-US"/>
              <a:t>уровень</a:t>
            </a:r>
            <a:r>
              <a:rPr lang="en-US" altLang="ru-RU"/>
              <a:t> </a:t>
            </a:r>
            <a:r>
              <a:rPr lang="en-US" altLang="en-US"/>
              <a:t>достоверности</a:t>
            </a:r>
            <a:r>
              <a:rPr lang="en-US" altLang="ru-RU"/>
              <a:t> </a:t>
            </a:r>
            <a:r>
              <a:rPr lang="en-US" altLang="en-US"/>
              <a:t>доказательств</a:t>
            </a:r>
            <a:r>
              <a:rPr lang="en-US" altLang="ru-RU"/>
              <a:t> – 5)</a:t>
            </a:r>
            <a:endParaRPr lang="en-US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399415"/>
            <a:ext cx="10515600" cy="6050915"/>
          </a:xfrm>
        </p:spPr>
        <p:txBody>
          <a:bodyPr>
            <a:normAutofit lnSpcReduction="20000"/>
          </a:bodyPr>
          <a:p>
            <a:r>
              <a:rPr lang="en-US" altLang="en-US" b="1">
                <a:solidFill>
                  <a:schemeClr val="accent5"/>
                </a:solidFill>
              </a:rPr>
              <a:t>Диагностика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состояния</a:t>
            </a:r>
            <a:r>
              <a:rPr lang="en-US" altLang="ru-RU" b="1">
                <a:solidFill>
                  <a:schemeClr val="accent5"/>
                </a:solidFill>
              </a:rPr>
              <a:t> (</a:t>
            </a:r>
            <a:r>
              <a:rPr lang="en-US" altLang="en-US" b="1">
                <a:solidFill>
                  <a:schemeClr val="accent5"/>
                </a:solidFill>
              </a:rPr>
              <a:t>группы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заболеваний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состояний</a:t>
            </a:r>
            <a:r>
              <a:rPr lang="en-US" altLang="ru-RU" b="1">
                <a:solidFill>
                  <a:schemeClr val="accent5"/>
                </a:solidFill>
              </a:rPr>
              <a:t>) </a:t>
            </a:r>
            <a:r>
              <a:rPr lang="en-US" altLang="en-US" b="1">
                <a:solidFill>
                  <a:schemeClr val="accent5"/>
                </a:solidFill>
              </a:rPr>
              <a:t>медицинские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противопоказания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к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применению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методов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диагностики</a:t>
            </a:r>
            <a:endParaRPr lang="ru-RU" altLang="en-US" b="1">
              <a:solidFill>
                <a:schemeClr val="accent5"/>
              </a:solidFill>
            </a:endParaRPr>
          </a:p>
          <a:p>
            <a:r>
              <a:rPr lang="en-US" altLang="en-US"/>
              <a:t>Тест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контролю</a:t>
            </a:r>
            <a:r>
              <a:rPr lang="en-US" altLang="ru-RU"/>
              <a:t> </a:t>
            </a:r>
            <a:r>
              <a:rPr lang="en-US" altLang="en-US"/>
              <a:t>над</a:t>
            </a:r>
            <a:r>
              <a:rPr lang="en-US" altLang="ru-RU"/>
              <a:t> </a:t>
            </a:r>
            <a:r>
              <a:rPr lang="en-US" altLang="en-US"/>
              <a:t>астмой</a:t>
            </a:r>
            <a:r>
              <a:rPr lang="en-US" altLang="ru-RU"/>
              <a:t> (ACT, Asthma control test)</a:t>
            </a:r>
            <a:endParaRPr lang="en-US" altLang="ru-RU"/>
          </a:p>
          <a:p>
            <a:r>
              <a:rPr lang="en-US" altLang="en-US"/>
              <a:t>Опросник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контролю</a:t>
            </a:r>
            <a:r>
              <a:rPr lang="en-US" altLang="ru-RU"/>
              <a:t> </a:t>
            </a:r>
            <a:r>
              <a:rPr lang="en-US" altLang="en-US"/>
              <a:t>симптомов</a:t>
            </a:r>
            <a:r>
              <a:rPr lang="en-US" altLang="ru-RU"/>
              <a:t> </a:t>
            </a:r>
            <a:r>
              <a:rPr lang="en-US" altLang="en-US"/>
              <a:t>астмы</a:t>
            </a:r>
            <a:r>
              <a:rPr lang="en-US" altLang="ru-RU"/>
              <a:t> (ACQ-5, Asthma control questionnaire)</a:t>
            </a:r>
            <a:endParaRPr lang="en-US" altLang="ru-RU"/>
          </a:p>
          <a:p>
            <a:r>
              <a:rPr lang="en-US" altLang="en-US"/>
              <a:t>проведение</a:t>
            </a:r>
            <a:r>
              <a:rPr lang="en-US" altLang="ru-RU"/>
              <a:t> </a:t>
            </a:r>
            <a:r>
              <a:rPr lang="en-US" altLang="en-US"/>
              <a:t>исследования</a:t>
            </a:r>
            <a:r>
              <a:rPr lang="en-US" altLang="ru-RU"/>
              <a:t> </a:t>
            </a:r>
            <a:r>
              <a:rPr lang="en-US" altLang="en-US"/>
              <a:t>общего</a:t>
            </a:r>
            <a:r>
              <a:rPr lang="en-US" altLang="ru-RU"/>
              <a:t> (</a:t>
            </a:r>
            <a:r>
              <a:rPr lang="en-US" altLang="en-US"/>
              <a:t>клинического</a:t>
            </a:r>
            <a:r>
              <a:rPr lang="en-US" altLang="ru-RU"/>
              <a:t>) </a:t>
            </a:r>
            <a:r>
              <a:rPr lang="en-US" altLang="en-US"/>
              <a:t>анализа</a:t>
            </a:r>
            <a:r>
              <a:rPr lang="en-US" altLang="ru-RU"/>
              <a:t> </a:t>
            </a:r>
            <a:r>
              <a:rPr lang="en-US" altLang="en-US"/>
              <a:t>крови</a:t>
            </a:r>
            <a:r>
              <a:rPr lang="en-US" altLang="ru-RU"/>
              <a:t> </a:t>
            </a:r>
            <a:r>
              <a:rPr lang="en-US" altLang="en-US"/>
              <a:t>развернутого</a:t>
            </a:r>
            <a:r>
              <a:rPr lang="en-US" altLang="ru-RU"/>
              <a:t> </a:t>
            </a:r>
            <a:r>
              <a:rPr lang="en-US" altLang="en-US"/>
              <a:t>пациентам</a:t>
            </a:r>
            <a:r>
              <a:rPr lang="en-US" altLang="ru-RU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установке</a:t>
            </a:r>
            <a:r>
              <a:rPr lang="en-US" altLang="ru-RU"/>
              <a:t> </a:t>
            </a:r>
            <a:r>
              <a:rPr lang="en-US" altLang="en-US"/>
              <a:t>диагноза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ru-RU" altLang="en-US"/>
              <a:t> (С-5)</a:t>
            </a:r>
            <a:endParaRPr lang="ru-RU" altLang="en-US"/>
          </a:p>
          <a:p>
            <a:r>
              <a:rPr lang="en-US" altLang="en-US"/>
              <a:t>проведение</a:t>
            </a:r>
            <a:r>
              <a:rPr lang="en-US" altLang="ru-RU"/>
              <a:t> </a:t>
            </a:r>
            <a:r>
              <a:rPr lang="en-US" altLang="en-US"/>
              <a:t>цитологического</a:t>
            </a:r>
            <a:r>
              <a:rPr lang="en-US" altLang="ru-RU"/>
              <a:t> </a:t>
            </a:r>
            <a:r>
              <a:rPr lang="en-US" altLang="en-US"/>
              <a:t>исследования</a:t>
            </a:r>
            <a:r>
              <a:rPr lang="en-US" altLang="ru-RU"/>
              <a:t> </a:t>
            </a:r>
            <a:r>
              <a:rPr lang="en-US" altLang="en-US"/>
              <a:t>мокроты</a:t>
            </a:r>
            <a:r>
              <a:rPr lang="en-US" altLang="ru-RU"/>
              <a:t> </a:t>
            </a:r>
            <a:r>
              <a:rPr lang="en-US" altLang="en-US"/>
              <a:t>пациентам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гиперпродукцией</a:t>
            </a:r>
            <a:r>
              <a:rPr lang="en-US" altLang="ru-RU"/>
              <a:t> </a:t>
            </a:r>
            <a:r>
              <a:rPr lang="en-US" altLang="en-US"/>
              <a:t>мокроты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период</a:t>
            </a:r>
            <a:r>
              <a:rPr lang="en-US" altLang="ru-RU"/>
              <a:t> </a:t>
            </a:r>
            <a:r>
              <a:rPr lang="en-US" altLang="en-US"/>
              <a:t>тяжелого</a:t>
            </a:r>
            <a:r>
              <a:rPr lang="en-US" altLang="ru-RU"/>
              <a:t> </a:t>
            </a:r>
            <a:r>
              <a:rPr lang="en-US" altLang="en-US"/>
              <a:t>обострения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 </a:t>
            </a:r>
            <a:r>
              <a:rPr lang="ru-RU" altLang="en-US"/>
              <a:t> (В-2)</a:t>
            </a:r>
            <a:endParaRPr lang="ru-RU" altLang="en-US"/>
          </a:p>
          <a:p>
            <a:r>
              <a:rPr lang="en-US" altLang="en-US"/>
              <a:t>исследование</a:t>
            </a:r>
            <a:r>
              <a:rPr lang="en-US" altLang="ru-RU"/>
              <a:t> </a:t>
            </a:r>
            <a:r>
              <a:rPr lang="en-US" altLang="en-US"/>
              <a:t>уровня</a:t>
            </a:r>
            <a:r>
              <a:rPr lang="en-US" altLang="ru-RU"/>
              <a:t> </a:t>
            </a:r>
            <a:r>
              <a:rPr lang="en-US" altLang="en-US"/>
              <a:t>общего</a:t>
            </a:r>
            <a:r>
              <a:rPr lang="en-US" altLang="ru-RU"/>
              <a:t> </a:t>
            </a:r>
            <a:r>
              <a:rPr lang="en-US" altLang="en-US"/>
              <a:t>иммуноглобулина</a:t>
            </a:r>
            <a:r>
              <a:rPr lang="en-US" altLang="ru-RU"/>
              <a:t> </a:t>
            </a:r>
            <a:r>
              <a:rPr lang="en-US" altLang="en-US"/>
              <a:t>Е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крови</a:t>
            </a:r>
            <a:r>
              <a:rPr lang="en-US" altLang="ru-RU"/>
              <a:t> </a:t>
            </a:r>
            <a:r>
              <a:rPr lang="en-US" altLang="en-US"/>
              <a:t>пациентам</a:t>
            </a:r>
            <a:r>
              <a:rPr lang="en-US" altLang="ru-RU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установке</a:t>
            </a:r>
            <a:r>
              <a:rPr lang="en-US" altLang="ru-RU"/>
              <a:t> </a:t>
            </a:r>
            <a:r>
              <a:rPr lang="en-US" altLang="en-US"/>
              <a:t>диагноза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ru-RU" altLang="en-US"/>
              <a:t>..(С-4)</a:t>
            </a:r>
            <a:endParaRPr lang="ru-RU" altLang="en-US"/>
          </a:p>
          <a:p>
            <a:r>
              <a:rPr lang="en-US" altLang="en-US"/>
              <a:t>исследование</a:t>
            </a:r>
            <a:r>
              <a:rPr lang="en-US" altLang="ru-RU"/>
              <a:t> </a:t>
            </a:r>
            <a:r>
              <a:rPr lang="en-US" altLang="en-US"/>
              <a:t>уровня</a:t>
            </a:r>
            <a:r>
              <a:rPr lang="en-US" altLang="ru-RU"/>
              <a:t> </a:t>
            </a:r>
            <a:r>
              <a:rPr lang="en-US" altLang="en-US"/>
              <a:t>антител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антигенам</a:t>
            </a:r>
            <a:r>
              <a:rPr lang="en-US" altLang="ru-RU"/>
              <a:t> </a:t>
            </a:r>
            <a:r>
              <a:rPr lang="en-US" altLang="en-US"/>
              <a:t>растительного</a:t>
            </a:r>
            <a:r>
              <a:rPr lang="en-US" altLang="ru-RU"/>
              <a:t>, </a:t>
            </a:r>
            <a:r>
              <a:rPr lang="en-US" altLang="en-US"/>
              <a:t>животного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химического</a:t>
            </a:r>
            <a:r>
              <a:rPr lang="en-US" altLang="ru-RU"/>
              <a:t> </a:t>
            </a:r>
            <a:r>
              <a:rPr lang="en-US" altLang="en-US"/>
              <a:t>происхождения</a:t>
            </a:r>
            <a:r>
              <a:rPr lang="en-US" altLang="ru-RU"/>
              <a:t> 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крови</a:t>
            </a:r>
            <a:r>
              <a:rPr lang="en-US" altLang="ru-RU"/>
              <a:t> (</a:t>
            </a:r>
            <a:r>
              <a:rPr lang="en-US" altLang="en-US"/>
              <a:t>определение</a:t>
            </a:r>
            <a:r>
              <a:rPr lang="en-US" altLang="ru-RU"/>
              <a:t> </a:t>
            </a:r>
            <a:r>
              <a:rPr lang="en-US" altLang="en-US"/>
              <a:t>уровня</a:t>
            </a:r>
            <a:r>
              <a:rPr lang="en-US" altLang="ru-RU"/>
              <a:t> </a:t>
            </a:r>
            <a:r>
              <a:rPr lang="en-US" altLang="en-US"/>
              <a:t>аллерген</a:t>
            </a:r>
            <a:r>
              <a:rPr lang="en-US" altLang="ru-RU"/>
              <a:t>-</a:t>
            </a:r>
            <a:r>
              <a:rPr lang="en-US" altLang="en-US"/>
              <a:t>специфических</a:t>
            </a:r>
            <a:r>
              <a:rPr lang="en-US" altLang="ru-RU"/>
              <a:t> IgE </a:t>
            </a:r>
            <a:r>
              <a:rPr lang="en-US" altLang="en-US"/>
              <a:t>антител</a:t>
            </a:r>
            <a:r>
              <a:rPr lang="en-US" altLang="ru-RU"/>
              <a:t>) </a:t>
            </a:r>
            <a:r>
              <a:rPr lang="en-US" altLang="en-US"/>
              <a:t>пациентам</a:t>
            </a:r>
            <a:r>
              <a:rPr lang="en-US" altLang="ru-RU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первичной</a:t>
            </a:r>
            <a:r>
              <a:rPr lang="en-US" altLang="ru-RU"/>
              <a:t> </a:t>
            </a:r>
            <a:r>
              <a:rPr lang="en-US" altLang="en-US"/>
              <a:t>диагностике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ru-RU" altLang="en-US"/>
              <a:t> (С-5)</a:t>
            </a:r>
            <a:endParaRPr lang="ru-RU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399415"/>
            <a:ext cx="10515600" cy="6050915"/>
          </a:xfrm>
        </p:spPr>
        <p:txBody>
          <a:bodyPr>
            <a:normAutofit fontScale="90000"/>
          </a:bodyPr>
          <a:p>
            <a:r>
              <a:rPr lang="en-US" altLang="en-US" b="1">
                <a:solidFill>
                  <a:schemeClr val="accent5"/>
                </a:solidFill>
              </a:rPr>
              <a:t>Диагностика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состояния</a:t>
            </a:r>
            <a:r>
              <a:rPr lang="en-US" altLang="ru-RU" b="1">
                <a:solidFill>
                  <a:schemeClr val="accent5"/>
                </a:solidFill>
              </a:rPr>
              <a:t> (</a:t>
            </a:r>
            <a:r>
              <a:rPr lang="en-US" altLang="en-US" b="1">
                <a:solidFill>
                  <a:schemeClr val="accent5"/>
                </a:solidFill>
              </a:rPr>
              <a:t>группы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заболеваний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состояний</a:t>
            </a:r>
            <a:r>
              <a:rPr lang="en-US" altLang="ru-RU" b="1">
                <a:solidFill>
                  <a:schemeClr val="accent5"/>
                </a:solidFill>
              </a:rPr>
              <a:t>) </a:t>
            </a:r>
            <a:r>
              <a:rPr lang="en-US" altLang="en-US" b="1">
                <a:solidFill>
                  <a:schemeClr val="accent5"/>
                </a:solidFill>
              </a:rPr>
              <a:t>медицинские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противопоказания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к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применению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методов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диагностики</a:t>
            </a:r>
            <a:endParaRPr lang="ru-RU" altLang="en-US" b="1">
              <a:solidFill>
                <a:schemeClr val="accent5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проведение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спирометрии</a:t>
            </a:r>
            <a:r>
              <a:rPr lang="en-US" altLang="ru-RU">
                <a:solidFill>
                  <a:schemeClr val="tx1"/>
                </a:solidFill>
              </a:rPr>
              <a:t> (</a:t>
            </a:r>
            <a:r>
              <a:rPr lang="en-US" altLang="en-US">
                <a:solidFill>
                  <a:schemeClr val="tx1"/>
                </a:solidFill>
              </a:rPr>
              <a:t>исследование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неспровоцированных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дыхательных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объемов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потоков</a:t>
            </a:r>
            <a:r>
              <a:rPr lang="en-US" altLang="ru-RU">
                <a:solidFill>
                  <a:schemeClr val="tx1"/>
                </a:solidFill>
              </a:rPr>
              <a:t>) </a:t>
            </a:r>
            <a:r>
              <a:rPr lang="en-US" altLang="en-US">
                <a:solidFill>
                  <a:schemeClr val="tx1"/>
                </a:solidFill>
              </a:rPr>
              <a:t>всем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пациентам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старше</a:t>
            </a:r>
            <a:r>
              <a:rPr lang="en-US" altLang="ru-RU">
                <a:solidFill>
                  <a:schemeClr val="tx1"/>
                </a:solidFill>
              </a:rPr>
              <a:t> 5 </a:t>
            </a:r>
            <a:r>
              <a:rPr lang="en-US" altLang="en-US">
                <a:solidFill>
                  <a:schemeClr val="tx1"/>
                </a:solidFill>
              </a:rPr>
              <a:t>лет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установке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диагноза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БА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при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первичном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обращении</a:t>
            </a:r>
            <a:r>
              <a:rPr lang="ru-RU" altLang="en-US">
                <a:solidFill>
                  <a:schemeClr val="tx1"/>
                </a:solidFill>
              </a:rPr>
              <a:t>...(С-5)</a:t>
            </a:r>
            <a:endParaRPr lang="ru-RU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проведение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бронходилятационного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теста</a:t>
            </a:r>
            <a:r>
              <a:rPr lang="en-US" altLang="ru-RU">
                <a:solidFill>
                  <a:schemeClr val="tx1"/>
                </a:solidFill>
              </a:rPr>
              <a:t> – </a:t>
            </a:r>
            <a:r>
              <a:rPr lang="en-US" altLang="en-US">
                <a:solidFill>
                  <a:schemeClr val="tx1"/>
                </a:solidFill>
              </a:rPr>
              <a:t>спирометрии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фармакологической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пробой</a:t>
            </a:r>
            <a:r>
              <a:rPr lang="ru-RU" altLang="en-US">
                <a:solidFill>
                  <a:schemeClr val="tx1"/>
                </a:solidFill>
              </a:rPr>
              <a:t> (С-4)</a:t>
            </a:r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рассмотреть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возможность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проведения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бронхоконстрикторного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теста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физической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нагрузкой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пациентам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старше</a:t>
            </a:r>
            <a:r>
              <a:rPr lang="en-US" altLang="ru-RU">
                <a:solidFill>
                  <a:schemeClr val="tx1"/>
                </a:solidFill>
              </a:rPr>
              <a:t> 12 </a:t>
            </a:r>
            <a:r>
              <a:rPr lang="en-US" altLang="en-US">
                <a:solidFill>
                  <a:schemeClr val="tx1"/>
                </a:solidFill>
              </a:rPr>
              <a:t>лет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подозрением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БА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нормальных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исходных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показателях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спирометрии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отрицательном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бронходилятационном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тесте</a:t>
            </a:r>
            <a:r>
              <a:rPr lang="en-US" altLang="ru-RU">
                <a:solidFill>
                  <a:schemeClr val="tx1"/>
                </a:solidFill>
              </a:rPr>
              <a:t> – </a:t>
            </a:r>
            <a:r>
              <a:rPr lang="en-US" altLang="en-US">
                <a:solidFill>
                  <a:schemeClr val="tx1"/>
                </a:solidFill>
              </a:rPr>
              <a:t>для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выявления</a:t>
            </a:r>
            <a:r>
              <a:rPr lang="en-US" altLang="ru-RU">
                <a:solidFill>
                  <a:schemeClr val="tx1"/>
                </a:solidFill>
              </a:rPr>
              <a:t> (</a:t>
            </a:r>
            <a:r>
              <a:rPr lang="en-US" altLang="en-US">
                <a:solidFill>
                  <a:schemeClr val="tx1"/>
                </a:solidFill>
              </a:rPr>
              <a:t>исключения</a:t>
            </a:r>
            <a:r>
              <a:rPr lang="en-US" altLang="ru-RU">
                <a:solidFill>
                  <a:schemeClr val="tx1"/>
                </a:solidFill>
              </a:rPr>
              <a:t>) </a:t>
            </a:r>
            <a:r>
              <a:rPr lang="en-US" altLang="en-US">
                <a:solidFill>
                  <a:schemeClr val="tx1"/>
                </a:solidFill>
              </a:rPr>
              <a:t>бронхоспазма</a:t>
            </a:r>
            <a:r>
              <a:rPr lang="en-US" altLang="ru-RU">
                <a:solidFill>
                  <a:schemeClr val="tx1"/>
                </a:solidFill>
              </a:rPr>
              <a:t>, </a:t>
            </a:r>
            <a:r>
              <a:rPr lang="en-US" altLang="en-US">
                <a:solidFill>
                  <a:schemeClr val="tx1"/>
                </a:solidFill>
              </a:rPr>
              <a:t>вызванного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физической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нагрузкой</a:t>
            </a:r>
            <a:r>
              <a:rPr lang="ru-RU" altLang="en-US">
                <a:solidFill>
                  <a:schemeClr val="tx1"/>
                </a:solidFill>
              </a:rPr>
              <a:t> (С-3)</a:t>
            </a:r>
            <a:endParaRPr lang="ru-RU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проведение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рентгенографии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легких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или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компьютерной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томографии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органов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грудной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полости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пациентам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установке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диагноза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БА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ru-RU" altLang="en-US">
                <a:solidFill>
                  <a:schemeClr val="tx1"/>
                </a:solidFill>
              </a:rPr>
              <a:t> (С-5)</a:t>
            </a:r>
            <a:endParaRPr lang="ru-RU" altLang="en-US">
              <a:solidFill>
                <a:schemeClr val="tx1"/>
              </a:solidFill>
            </a:endParaRPr>
          </a:p>
          <a:p>
            <a:endParaRPr lang="ru-RU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399415"/>
            <a:ext cx="10515600" cy="6050915"/>
          </a:xfrm>
        </p:spPr>
        <p:txBody>
          <a:bodyPr>
            <a:normAutofit/>
          </a:bodyPr>
          <a:p>
            <a:r>
              <a:rPr lang="en-US" altLang="en-US" b="1">
                <a:solidFill>
                  <a:schemeClr val="accent5"/>
                </a:solidFill>
              </a:rPr>
              <a:t>Диагностика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состояния</a:t>
            </a:r>
            <a:r>
              <a:rPr lang="en-US" altLang="ru-RU" b="1">
                <a:solidFill>
                  <a:schemeClr val="accent5"/>
                </a:solidFill>
              </a:rPr>
              <a:t> (</a:t>
            </a:r>
            <a:r>
              <a:rPr lang="en-US" altLang="en-US" b="1">
                <a:solidFill>
                  <a:schemeClr val="accent5"/>
                </a:solidFill>
              </a:rPr>
              <a:t>группы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заболеваний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состояний</a:t>
            </a:r>
            <a:r>
              <a:rPr lang="en-US" altLang="ru-RU" b="1">
                <a:solidFill>
                  <a:schemeClr val="accent5"/>
                </a:solidFill>
              </a:rPr>
              <a:t>) </a:t>
            </a:r>
            <a:r>
              <a:rPr lang="en-US" altLang="en-US" b="1">
                <a:solidFill>
                  <a:schemeClr val="accent5"/>
                </a:solidFill>
              </a:rPr>
              <a:t>медицинские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противопоказания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к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применению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методов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диагностики</a:t>
            </a:r>
            <a:endParaRPr lang="ru-RU" altLang="en-US" b="1">
              <a:solidFill>
                <a:schemeClr val="accent5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  <a:sym typeface="+mn-ea"/>
              </a:rPr>
              <a:t>регистрация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электрокардиограммы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расшифровка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,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описание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интерпретация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электрокардиографических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данных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пациентам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при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установке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диагноза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БА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с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ранее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установленным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диагнозом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при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обострении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БА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с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целью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выявления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сопутствующих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заболеваний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,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влияющих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на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течение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выбор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терапии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БА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,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проведения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дифференциальной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диагностики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с</a:t>
            </a:r>
            <a:r>
              <a:rPr lang="en-US" altLang="ru-RU">
                <a:solidFill>
                  <a:schemeClr val="tx1"/>
                </a:solidFill>
                <a:sym typeface="+mn-ea"/>
              </a:rPr>
              <a:t> </a:t>
            </a:r>
            <a:r>
              <a:rPr lang="en-US" altLang="en-US">
                <a:solidFill>
                  <a:schemeClr val="tx1"/>
                </a:solidFill>
                <a:sym typeface="+mn-ea"/>
              </a:rPr>
              <a:t>кардиопатологией</a:t>
            </a:r>
            <a:r>
              <a:rPr lang="ru-RU" altLang="en-US">
                <a:solidFill>
                  <a:schemeClr val="tx1"/>
                </a:solidFill>
                <a:sym typeface="+mn-ea"/>
              </a:rPr>
              <a:t> (С-5)</a:t>
            </a:r>
            <a:endParaRPr lang="ru-RU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кожные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тесты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аллергенами</a:t>
            </a:r>
            <a:r>
              <a:rPr lang="en-US" altLang="ru-RU">
                <a:solidFill>
                  <a:schemeClr val="tx1"/>
                </a:solidFill>
              </a:rPr>
              <a:t> (</a:t>
            </a:r>
            <a:r>
              <a:rPr lang="en-US" altLang="en-US">
                <a:solidFill>
                  <a:schemeClr val="tx1"/>
                </a:solidFill>
              </a:rPr>
              <a:t>накожные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исследования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реакции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на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аллергены</a:t>
            </a:r>
            <a:r>
              <a:rPr lang="en-US" altLang="ru-RU">
                <a:solidFill>
                  <a:schemeClr val="tx1"/>
                </a:solidFill>
              </a:rPr>
              <a:t>) </a:t>
            </a:r>
            <a:r>
              <a:rPr lang="en-US" altLang="en-US">
                <a:solidFill>
                  <a:schemeClr val="tx1"/>
                </a:solidFill>
              </a:rPr>
              <a:t>пациентам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старше</a:t>
            </a:r>
            <a:r>
              <a:rPr lang="en-US" altLang="ru-RU">
                <a:solidFill>
                  <a:schemeClr val="tx1"/>
                </a:solidFill>
              </a:rPr>
              <a:t> 5 </a:t>
            </a:r>
            <a:r>
              <a:rPr lang="en-US" altLang="en-US">
                <a:solidFill>
                  <a:schemeClr val="tx1"/>
                </a:solidFill>
              </a:rPr>
              <a:t>лет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отсутствии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противопоказаний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к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тестированию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при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первичной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диагностике</a:t>
            </a:r>
            <a:r>
              <a:rPr lang="en-US" altLang="ru-RU">
                <a:solidFill>
                  <a:schemeClr val="tx1"/>
                </a:solidFill>
              </a:rPr>
              <a:t> </a:t>
            </a:r>
            <a:r>
              <a:rPr lang="en-US" altLang="en-US">
                <a:solidFill>
                  <a:schemeClr val="tx1"/>
                </a:solidFill>
              </a:rPr>
              <a:t>БА</a:t>
            </a:r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ru-RU"/>
              <a:t>2.5.1 </a:t>
            </a:r>
            <a:r>
              <a:rPr lang="en-US" altLang="en-US"/>
              <a:t>Диагностика</a:t>
            </a:r>
            <a:r>
              <a:rPr lang="en-US" altLang="ru-RU"/>
              <a:t> </a:t>
            </a:r>
            <a:r>
              <a:rPr lang="en-US" altLang="en-US"/>
              <a:t>профессиональной</a:t>
            </a:r>
            <a:r>
              <a:rPr lang="en-US" altLang="ru-RU"/>
              <a:t> </a:t>
            </a:r>
            <a:r>
              <a:rPr lang="en-US" altLang="en-US"/>
              <a:t>БА</a:t>
            </a:r>
            <a:endParaRPr lang="en-US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515620" y="1504950"/>
            <a:ext cx="11043920" cy="5210810"/>
          </a:xfrm>
        </p:spPr>
        <p:txBody>
          <a:bodyPr>
            <a:normAutofit fontScale="80000"/>
          </a:bodyPr>
          <a:p>
            <a:r>
              <a:rPr lang="en-US" altLang="en-US"/>
              <a:t>Диагностическое</a:t>
            </a:r>
            <a:r>
              <a:rPr lang="en-US" altLang="ru-RU"/>
              <a:t> </a:t>
            </a:r>
            <a:r>
              <a:rPr lang="en-US" altLang="en-US"/>
              <a:t>тестирование</a:t>
            </a:r>
            <a:r>
              <a:rPr lang="en-US" altLang="ru-RU"/>
              <a:t> </a:t>
            </a:r>
            <a:r>
              <a:rPr lang="en-US" altLang="en-US"/>
              <a:t>профессиональной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 </a:t>
            </a:r>
            <a:r>
              <a:rPr lang="en-US" altLang="en-US"/>
              <a:t>рекомендуется</a:t>
            </a:r>
            <a:r>
              <a:rPr lang="en-US" altLang="ru-RU"/>
              <a:t> </a:t>
            </a:r>
            <a:r>
              <a:rPr lang="en-US" altLang="en-US"/>
              <a:t>проводить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учетом</a:t>
            </a:r>
            <a:r>
              <a:rPr lang="en-US" altLang="ru-RU"/>
              <a:t> </a:t>
            </a:r>
            <a:r>
              <a:rPr lang="en-US" altLang="en-US"/>
              <a:t>основных</a:t>
            </a:r>
            <a:r>
              <a:rPr lang="en-US" altLang="ru-RU"/>
              <a:t> </a:t>
            </a:r>
            <a:r>
              <a:rPr lang="en-US" altLang="en-US"/>
              <a:t>ее</a:t>
            </a:r>
            <a:r>
              <a:rPr lang="en-US" altLang="ru-RU"/>
              <a:t> </a:t>
            </a:r>
            <a:r>
              <a:rPr lang="en-US" altLang="en-US"/>
              <a:t>фенотипов</a:t>
            </a:r>
            <a:r>
              <a:rPr lang="en-US" altLang="ru-RU"/>
              <a:t> (</a:t>
            </a:r>
            <a:r>
              <a:rPr lang="en-US" altLang="en-US"/>
              <a:t>Приложение</a:t>
            </a:r>
            <a:r>
              <a:rPr lang="en-US" altLang="ru-RU"/>
              <a:t> </a:t>
            </a:r>
            <a:r>
              <a:rPr lang="en-US" altLang="en-US"/>
              <a:t>Б</a:t>
            </a:r>
            <a:r>
              <a:rPr lang="en-US" altLang="ru-RU"/>
              <a:t>7): </a:t>
            </a:r>
            <a:endParaRPr lang="en-US" altLang="ru-RU"/>
          </a:p>
          <a:p>
            <a:r>
              <a:rPr lang="en-US" altLang="en-US"/>
              <a:t>а</a:t>
            </a:r>
            <a:r>
              <a:rPr lang="en-US" altLang="en-US" b="1"/>
              <a:t>ллергическая</a:t>
            </a:r>
            <a:r>
              <a:rPr lang="en-US" altLang="ru-RU" b="1"/>
              <a:t> </a:t>
            </a:r>
            <a:r>
              <a:rPr lang="en-US" altLang="en-US" b="1"/>
              <a:t>астма</a:t>
            </a:r>
            <a:r>
              <a:rPr lang="en-US" altLang="ru-RU" b="1"/>
              <a:t> (</a:t>
            </a:r>
            <a:r>
              <a:rPr lang="en-US" altLang="en-US" b="1"/>
              <a:t>от</a:t>
            </a:r>
            <a:r>
              <a:rPr lang="en-US" altLang="ru-RU" b="1"/>
              <a:t> </a:t>
            </a:r>
            <a:r>
              <a:rPr lang="en-US" altLang="en-US" b="1"/>
              <a:t>воздействия</a:t>
            </a:r>
            <a:r>
              <a:rPr lang="en-US" altLang="ru-RU" b="1"/>
              <a:t> </a:t>
            </a:r>
            <a:r>
              <a:rPr lang="en-US" altLang="en-US" b="1"/>
              <a:t>высоко</a:t>
            </a:r>
            <a:r>
              <a:rPr lang="en-US" altLang="ru-RU" b="1"/>
              <a:t>- </a:t>
            </a:r>
            <a:r>
              <a:rPr lang="en-US" altLang="en-US" b="1"/>
              <a:t>или</a:t>
            </a:r>
            <a:r>
              <a:rPr lang="en-US" altLang="ru-RU" b="1"/>
              <a:t> </a:t>
            </a:r>
            <a:r>
              <a:rPr lang="en-US" altLang="en-US" b="1"/>
              <a:t>низкомолекулярных</a:t>
            </a:r>
            <a:r>
              <a:rPr lang="en-US" altLang="ru-RU" b="1"/>
              <a:t> </a:t>
            </a:r>
            <a:r>
              <a:rPr lang="en-US" altLang="en-US" b="1"/>
              <a:t>сенситизаторов</a:t>
            </a:r>
            <a:r>
              <a:rPr lang="en-US" altLang="ru-RU" b="1"/>
              <a:t>) </a:t>
            </a:r>
            <a:endParaRPr lang="en-US" altLang="ru-RU" b="1"/>
          </a:p>
          <a:p>
            <a:r>
              <a:rPr lang="en-US" altLang="en-US" b="1"/>
              <a:t>и</a:t>
            </a:r>
            <a:r>
              <a:rPr lang="en-US" altLang="ru-RU" b="1"/>
              <a:t>/</a:t>
            </a:r>
            <a:r>
              <a:rPr lang="en-US" altLang="en-US" b="1"/>
              <a:t>или</a:t>
            </a:r>
            <a:r>
              <a:rPr lang="en-US" altLang="ru-RU" b="1"/>
              <a:t> </a:t>
            </a:r>
            <a:r>
              <a:rPr lang="en-US" altLang="en-US" b="1"/>
              <a:t>ирритативная</a:t>
            </a:r>
            <a:r>
              <a:rPr lang="en-US" altLang="ru-RU" b="1"/>
              <a:t> – </a:t>
            </a:r>
            <a:r>
              <a:rPr lang="en-US" altLang="en-US" b="1"/>
              <a:t>неаллергическая</a:t>
            </a:r>
            <a:r>
              <a:rPr lang="en-US" altLang="ru-RU" b="1"/>
              <a:t> </a:t>
            </a:r>
            <a:r>
              <a:rPr lang="en-US" altLang="en-US" b="1"/>
              <a:t>астма</a:t>
            </a:r>
            <a:r>
              <a:rPr lang="en-US" altLang="ru-RU" b="1"/>
              <a:t> (</a:t>
            </a:r>
            <a:r>
              <a:rPr lang="en-US" altLang="en-US" b="1"/>
              <a:t>от</a:t>
            </a:r>
            <a:r>
              <a:rPr lang="en-US" altLang="ru-RU" b="1"/>
              <a:t> </a:t>
            </a:r>
            <a:r>
              <a:rPr lang="en-US" altLang="en-US" b="1"/>
              <a:t>воздействия</a:t>
            </a:r>
            <a:r>
              <a:rPr lang="en-US" altLang="ru-RU" b="1"/>
              <a:t> </a:t>
            </a:r>
            <a:r>
              <a:rPr lang="en-US" altLang="en-US" b="1"/>
              <a:t>веществ</a:t>
            </a:r>
            <a:r>
              <a:rPr lang="en-US" altLang="ru-RU" b="1"/>
              <a:t> </a:t>
            </a:r>
            <a:r>
              <a:rPr lang="en-US" altLang="en-US" b="1"/>
              <a:t>токсического</a:t>
            </a:r>
            <a:r>
              <a:rPr lang="en-US" altLang="ru-RU" b="1"/>
              <a:t> </a:t>
            </a:r>
            <a:r>
              <a:rPr lang="en-US" altLang="en-US" b="1"/>
              <a:t>и</a:t>
            </a:r>
            <a:r>
              <a:rPr lang="en-US" altLang="ru-RU" b="1"/>
              <a:t> </a:t>
            </a:r>
            <a:r>
              <a:rPr lang="en-US" altLang="en-US" b="1"/>
              <a:t>раздражающего</a:t>
            </a:r>
            <a:r>
              <a:rPr lang="en-US" altLang="ru-RU" b="1"/>
              <a:t> </a:t>
            </a:r>
            <a:r>
              <a:rPr lang="en-US" altLang="en-US" b="1"/>
              <a:t>действия</a:t>
            </a:r>
            <a:r>
              <a:rPr lang="en-US" altLang="ru-RU" b="1"/>
              <a:t>)</a:t>
            </a:r>
            <a:r>
              <a:rPr lang="en-US" altLang="ru-RU"/>
              <a:t> </a:t>
            </a:r>
            <a:endParaRPr lang="en-US" altLang="ru-RU"/>
          </a:p>
          <a:p>
            <a:endParaRPr lang="en-US" altLang="ru-RU"/>
          </a:p>
          <a:p>
            <a:r>
              <a:rPr lang="en-US" altLang="en-US" b="1"/>
              <a:t>Диагностику</a:t>
            </a:r>
            <a:r>
              <a:rPr lang="en-US" altLang="ru-RU" b="1"/>
              <a:t> </a:t>
            </a:r>
            <a:r>
              <a:rPr lang="en-US" altLang="en-US" b="1"/>
              <a:t>профессиональной</a:t>
            </a:r>
            <a:r>
              <a:rPr lang="en-US" altLang="ru-RU" b="1"/>
              <a:t> </a:t>
            </a:r>
            <a:r>
              <a:rPr lang="en-US" altLang="en-US" b="1"/>
              <a:t>астмы</a:t>
            </a:r>
            <a:r>
              <a:rPr lang="en-US" altLang="ru-RU" b="1"/>
              <a:t> </a:t>
            </a:r>
            <a:r>
              <a:rPr lang="en-US" altLang="en-US" b="1"/>
              <a:t>рекомендуется</a:t>
            </a:r>
            <a:r>
              <a:rPr lang="en-US" altLang="ru-RU" b="1"/>
              <a:t> </a:t>
            </a:r>
            <a:r>
              <a:rPr lang="en-US" altLang="en-US" b="1"/>
              <a:t>проводить</a:t>
            </a:r>
            <a:r>
              <a:rPr lang="en-US" altLang="ru-RU" b="1"/>
              <a:t> </a:t>
            </a:r>
            <a:r>
              <a:rPr lang="en-US" altLang="en-US" b="1"/>
              <a:t>в</a:t>
            </a:r>
            <a:r>
              <a:rPr lang="en-US" altLang="ru-RU" b="1"/>
              <a:t> 3 </a:t>
            </a:r>
            <a:r>
              <a:rPr lang="en-US" altLang="en-US" b="1"/>
              <a:t>основных</a:t>
            </a:r>
            <a:r>
              <a:rPr lang="en-US" altLang="ru-RU" b="1"/>
              <a:t> </a:t>
            </a:r>
            <a:r>
              <a:rPr lang="en-US" altLang="en-US" b="1"/>
              <a:t>этапа</a:t>
            </a:r>
            <a:r>
              <a:rPr lang="en-US" altLang="ru-RU" b="1"/>
              <a:t>:</a:t>
            </a:r>
            <a:endParaRPr lang="en-US" altLang="ru-RU" b="1"/>
          </a:p>
          <a:p>
            <a:r>
              <a:rPr lang="en-US" altLang="ru-RU"/>
              <a:t>1 </a:t>
            </a:r>
            <a:r>
              <a:rPr lang="en-US" altLang="en-US"/>
              <a:t>этап</a:t>
            </a:r>
            <a:r>
              <a:rPr lang="en-US" altLang="ru-RU"/>
              <a:t> – </a:t>
            </a:r>
            <a:r>
              <a:rPr lang="en-US" altLang="en-US"/>
              <a:t>верификация</a:t>
            </a:r>
            <a:r>
              <a:rPr lang="en-US" altLang="ru-RU"/>
              <a:t> </a:t>
            </a:r>
            <a:r>
              <a:rPr lang="en-US" altLang="en-US"/>
              <a:t>диагноза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2 </a:t>
            </a:r>
            <a:r>
              <a:rPr lang="en-US" altLang="en-US"/>
              <a:t>этап</a:t>
            </a:r>
            <a:r>
              <a:rPr lang="en-US" altLang="ru-RU"/>
              <a:t> – </a:t>
            </a:r>
            <a:r>
              <a:rPr lang="en-US" altLang="en-US"/>
              <a:t>установление</a:t>
            </a:r>
            <a:r>
              <a:rPr lang="en-US" altLang="ru-RU"/>
              <a:t> </a:t>
            </a:r>
            <a:r>
              <a:rPr lang="en-US" altLang="en-US"/>
              <a:t>причинно</a:t>
            </a:r>
            <a:r>
              <a:rPr lang="en-US" altLang="ru-RU"/>
              <a:t>-</a:t>
            </a:r>
            <a:r>
              <a:rPr lang="en-US" altLang="en-US"/>
              <a:t>следственной</a:t>
            </a:r>
            <a:r>
              <a:rPr lang="en-US" altLang="ru-RU"/>
              <a:t> </a:t>
            </a:r>
            <a:r>
              <a:rPr lang="en-US" altLang="en-US"/>
              <a:t>связи</a:t>
            </a:r>
            <a:r>
              <a:rPr lang="en-US" altLang="ru-RU"/>
              <a:t> </a:t>
            </a:r>
            <a:r>
              <a:rPr lang="en-US" altLang="en-US"/>
              <a:t>между</a:t>
            </a:r>
            <a:r>
              <a:rPr lang="en-US" altLang="ru-RU"/>
              <a:t> </a:t>
            </a:r>
            <a:r>
              <a:rPr lang="en-US" altLang="en-US"/>
              <a:t>развитием</a:t>
            </a:r>
            <a:r>
              <a:rPr lang="en-US" altLang="ru-RU"/>
              <a:t> </a:t>
            </a:r>
            <a:r>
              <a:rPr lang="en-US" altLang="en-US"/>
              <a:t>симптомов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условиями</a:t>
            </a:r>
            <a:r>
              <a:rPr lang="en-US" altLang="ru-RU"/>
              <a:t> </a:t>
            </a:r>
            <a:r>
              <a:rPr lang="en-US" altLang="en-US"/>
              <a:t>труда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3 </a:t>
            </a:r>
            <a:r>
              <a:rPr lang="en-US" altLang="en-US"/>
              <a:t>этап</a:t>
            </a:r>
            <a:r>
              <a:rPr lang="en-US" altLang="ru-RU"/>
              <a:t> – </a:t>
            </a:r>
            <a:r>
              <a:rPr lang="en-US" altLang="en-US"/>
              <a:t>выявление</a:t>
            </a:r>
            <a:r>
              <a:rPr lang="en-US" altLang="ru-RU"/>
              <a:t> </a:t>
            </a:r>
            <a:r>
              <a:rPr lang="en-US" altLang="en-US"/>
              <a:t>специфического</a:t>
            </a:r>
            <a:r>
              <a:rPr lang="en-US" altLang="ru-RU"/>
              <a:t> </a:t>
            </a:r>
            <a:r>
              <a:rPr lang="en-US" altLang="en-US"/>
              <a:t>агента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комплекса</a:t>
            </a:r>
            <a:r>
              <a:rPr lang="en-US" altLang="ru-RU"/>
              <a:t> </a:t>
            </a:r>
            <a:r>
              <a:rPr lang="en-US" altLang="en-US"/>
              <a:t>факторов</a:t>
            </a:r>
            <a:r>
              <a:rPr lang="en-US" altLang="ru-RU"/>
              <a:t> </a:t>
            </a:r>
            <a:r>
              <a:rPr lang="en-US" altLang="en-US"/>
              <a:t>развития</a:t>
            </a:r>
            <a:r>
              <a:rPr lang="en-US" altLang="ru-RU"/>
              <a:t> </a:t>
            </a:r>
            <a:r>
              <a:rPr lang="en-US" altLang="en-US"/>
              <a:t>профессоинальной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Замещающее содержимое 3"/>
          <p:cNvSpPr>
            <a:spLocks noGrp="1"/>
          </p:cNvSpPr>
          <p:nvPr>
            <p:ph sz="quarter" idx="13"/>
          </p:nvPr>
        </p:nvSpPr>
        <p:spPr>
          <a:xfrm>
            <a:off x="838200" y="250190"/>
            <a:ext cx="10515600" cy="5860415"/>
          </a:xfrm>
        </p:spPr>
        <p:txBody>
          <a:bodyPr>
            <a:normAutofit fontScale="80000"/>
          </a:bodyPr>
          <a:p>
            <a:r>
              <a:rPr lang="en-US" altLang="ru-RU" b="1"/>
              <a:t> </a:t>
            </a:r>
            <a:r>
              <a:rPr lang="en-US" altLang="en-US" b="1"/>
              <a:t>«</a:t>
            </a:r>
            <a:r>
              <a:rPr lang="en-US" altLang="en-US" b="1"/>
              <a:t>Золотым</a:t>
            </a:r>
            <a:r>
              <a:rPr lang="en-US" altLang="ru-RU" b="1"/>
              <a:t> </a:t>
            </a:r>
            <a:r>
              <a:rPr lang="en-US" altLang="en-US" b="1"/>
              <a:t>стандартом</a:t>
            </a:r>
            <a:r>
              <a:rPr lang="en-US" altLang="en-US" b="1"/>
              <a:t>»</a:t>
            </a:r>
            <a:r>
              <a:rPr lang="en-US" altLang="ru-RU" b="1"/>
              <a:t> </a:t>
            </a:r>
            <a:r>
              <a:rPr lang="en-US" altLang="en-US" b="1"/>
              <a:t>диагностики</a:t>
            </a:r>
            <a:r>
              <a:rPr lang="en-US" altLang="ru-RU" b="1"/>
              <a:t> </a:t>
            </a:r>
            <a:r>
              <a:rPr lang="en-US" altLang="en-US" b="1"/>
              <a:t>ПБА</a:t>
            </a:r>
            <a:r>
              <a:rPr lang="en-US" altLang="ru-RU" b="1"/>
              <a:t> </a:t>
            </a:r>
            <a:r>
              <a:rPr lang="en-US" altLang="en-US" b="1"/>
              <a:t>являются</a:t>
            </a:r>
            <a:r>
              <a:rPr lang="en-US" altLang="ru-RU" b="1"/>
              <a:t>:</a:t>
            </a:r>
            <a:endParaRPr lang="en-US" altLang="ru-RU" b="1"/>
          </a:p>
          <a:p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анкетный</a:t>
            </a:r>
            <a:r>
              <a:rPr lang="en-US" altLang="ru-RU"/>
              <a:t> </a:t>
            </a:r>
            <a:r>
              <a:rPr lang="en-US" altLang="en-US"/>
              <a:t>скрининг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иммунологические</a:t>
            </a:r>
            <a:r>
              <a:rPr lang="en-US" altLang="ru-RU"/>
              <a:t> </a:t>
            </a:r>
            <a:r>
              <a:rPr lang="en-US" altLang="en-US"/>
              <a:t>тесты</a:t>
            </a:r>
            <a:r>
              <a:rPr lang="en-US" altLang="ru-RU"/>
              <a:t> in vivo </a:t>
            </a:r>
            <a:r>
              <a:rPr lang="en-US" altLang="en-US"/>
              <a:t>и</a:t>
            </a:r>
            <a:r>
              <a:rPr lang="en-US" altLang="ru-RU"/>
              <a:t> in vitro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предполагаемыми</a:t>
            </a:r>
            <a:r>
              <a:rPr lang="en-US" altLang="ru-RU"/>
              <a:t> </a:t>
            </a:r>
            <a:r>
              <a:rPr lang="en-US" altLang="en-US"/>
              <a:t>производственными</a:t>
            </a:r>
            <a:r>
              <a:rPr lang="en-US" altLang="ru-RU"/>
              <a:t> </a:t>
            </a:r>
            <a:r>
              <a:rPr lang="en-US" altLang="en-US"/>
              <a:t>агентами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мониторинг</a:t>
            </a:r>
            <a:r>
              <a:rPr lang="en-US" altLang="ru-RU"/>
              <a:t> </a:t>
            </a:r>
            <a:r>
              <a:rPr lang="en-US" altLang="en-US"/>
              <a:t>ПСВ</a:t>
            </a:r>
            <a:r>
              <a:rPr lang="en-US" altLang="ru-RU"/>
              <a:t> (</a:t>
            </a:r>
            <a:r>
              <a:rPr lang="en-US" altLang="en-US"/>
              <a:t>Исследование</a:t>
            </a:r>
            <a:r>
              <a:rPr lang="en-US" altLang="ru-RU"/>
              <a:t> </a:t>
            </a:r>
            <a:r>
              <a:rPr lang="en-US" altLang="en-US"/>
              <a:t>неспровоцированных</a:t>
            </a:r>
            <a:r>
              <a:rPr lang="en-US" altLang="ru-RU"/>
              <a:t> </a:t>
            </a:r>
            <a:r>
              <a:rPr lang="en-US" altLang="en-US"/>
              <a:t>дыхательных</a:t>
            </a:r>
            <a:r>
              <a:rPr lang="en-US" altLang="ru-RU"/>
              <a:t> </a:t>
            </a:r>
            <a:r>
              <a:rPr lang="en-US" altLang="en-US"/>
              <a:t>объемов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потоков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использованием</a:t>
            </a:r>
            <a:r>
              <a:rPr lang="en-US" altLang="ru-RU"/>
              <a:t> </a:t>
            </a:r>
            <a:r>
              <a:rPr lang="en-US" altLang="en-US"/>
              <a:t>пикфлоуметра</a:t>
            </a:r>
            <a:r>
              <a:rPr lang="en-US" altLang="ru-RU"/>
              <a:t>)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условиях</a:t>
            </a:r>
            <a:r>
              <a:rPr lang="en-US" altLang="ru-RU"/>
              <a:t> </a:t>
            </a:r>
            <a:r>
              <a:rPr lang="en-US" altLang="en-US"/>
              <a:t>экспозиции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элиминации</a:t>
            </a:r>
            <a:r>
              <a:rPr lang="en-US" altLang="ru-RU"/>
              <a:t> </a:t>
            </a:r>
            <a:r>
              <a:rPr lang="en-US" altLang="en-US"/>
              <a:t>факторов</a:t>
            </a:r>
            <a:r>
              <a:rPr lang="en-US" altLang="ru-RU"/>
              <a:t> </a:t>
            </a:r>
            <a:r>
              <a:rPr lang="en-US" altLang="en-US"/>
              <a:t>производственной</a:t>
            </a:r>
            <a:r>
              <a:rPr lang="en-US" altLang="ru-RU"/>
              <a:t> </a:t>
            </a:r>
            <a:r>
              <a:rPr lang="en-US" altLang="en-US"/>
              <a:t>среды</a:t>
            </a:r>
            <a:r>
              <a:rPr lang="en-US" altLang="ru-RU"/>
              <a:t>;</a:t>
            </a:r>
            <a:endParaRPr lang="en-US" altLang="ru-RU"/>
          </a:p>
          <a:p>
            <a:r>
              <a:rPr lang="en-US" altLang="ru-RU"/>
              <a:t>- </a:t>
            </a:r>
            <a:r>
              <a:rPr lang="en-US" altLang="en-US"/>
              <a:t>специфический</a:t>
            </a:r>
            <a:r>
              <a:rPr lang="en-US" altLang="ru-RU"/>
              <a:t> </a:t>
            </a:r>
            <a:r>
              <a:rPr lang="en-US" altLang="en-US"/>
              <a:t>бронхопровокационный</a:t>
            </a:r>
            <a:r>
              <a:rPr lang="en-US" altLang="ru-RU"/>
              <a:t> </a:t>
            </a:r>
            <a:r>
              <a:rPr lang="en-US" altLang="en-US"/>
              <a:t>тест</a:t>
            </a:r>
            <a:r>
              <a:rPr lang="en-US" altLang="ru-RU"/>
              <a:t> (</a:t>
            </a:r>
            <a:r>
              <a:rPr lang="en-US" altLang="en-US"/>
              <a:t>Исследование</a:t>
            </a:r>
            <a:r>
              <a:rPr lang="en-US" altLang="ru-RU"/>
              <a:t> </a:t>
            </a:r>
            <a:r>
              <a:rPr lang="en-US" altLang="en-US"/>
              <a:t>дыхательных</a:t>
            </a:r>
            <a:r>
              <a:rPr lang="en-US" altLang="ru-RU"/>
              <a:t> </a:t>
            </a:r>
            <a:r>
              <a:rPr lang="en-US" altLang="en-US"/>
              <a:t>объемов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применением</a:t>
            </a:r>
            <a:r>
              <a:rPr lang="en-US" altLang="ru-RU"/>
              <a:t> </a:t>
            </a:r>
            <a:r>
              <a:rPr lang="en-US" altLang="en-US"/>
              <a:t>аэрозолей</a:t>
            </a:r>
            <a:r>
              <a:rPr lang="en-US" altLang="ru-RU"/>
              <a:t>, </a:t>
            </a:r>
            <a:r>
              <a:rPr lang="en-US" altLang="en-US"/>
              <a:t>присутствующих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рабочем</a:t>
            </a:r>
            <a:r>
              <a:rPr lang="en-US" altLang="ru-RU"/>
              <a:t> </a:t>
            </a:r>
            <a:r>
              <a:rPr lang="en-US" altLang="en-US"/>
              <a:t>месте</a:t>
            </a:r>
            <a:r>
              <a:rPr lang="en-US" altLang="ru-RU"/>
              <a:t>)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модификацией</a:t>
            </a:r>
            <a:r>
              <a:rPr lang="en-US" altLang="ru-RU"/>
              <a:t> </a:t>
            </a:r>
            <a:r>
              <a:rPr lang="en-US" altLang="en-US"/>
              <a:t>экспозиции</a:t>
            </a:r>
            <a:r>
              <a:rPr lang="en-US" altLang="ru-RU"/>
              <a:t> </a:t>
            </a:r>
            <a:r>
              <a:rPr lang="en-US" altLang="en-US"/>
              <a:t>производственных</a:t>
            </a:r>
            <a:r>
              <a:rPr lang="en-US" altLang="ru-RU"/>
              <a:t> </a:t>
            </a:r>
            <a:r>
              <a:rPr lang="en-US" altLang="en-US"/>
              <a:t>агентов</a:t>
            </a:r>
            <a:r>
              <a:rPr lang="ru-RU" altLang="en-US"/>
              <a:t>.</a:t>
            </a:r>
            <a:endParaRPr lang="ru-RU" altLang="en-US"/>
          </a:p>
          <a:p>
            <a:endParaRPr lang="en-US" altLang="ru-RU"/>
          </a:p>
          <a:p>
            <a:r>
              <a:rPr lang="en-US" altLang="ru-RU"/>
              <a:t> </a:t>
            </a:r>
            <a:r>
              <a:rPr lang="en-US" altLang="en-US" b="1"/>
              <a:t>Согласно</a:t>
            </a:r>
            <a:r>
              <a:rPr lang="en-US" altLang="ru-RU" b="1"/>
              <a:t> </a:t>
            </a:r>
            <a:r>
              <a:rPr lang="en-US" altLang="en-US" b="1"/>
              <a:t>международным</a:t>
            </a:r>
            <a:r>
              <a:rPr lang="en-US" altLang="ru-RU" b="1"/>
              <a:t> </a:t>
            </a:r>
            <a:r>
              <a:rPr lang="en-US" altLang="en-US" b="1"/>
              <a:t>руководствам</a:t>
            </a:r>
            <a:r>
              <a:rPr lang="en-US" altLang="ru-RU" b="1"/>
              <a:t> </a:t>
            </a:r>
            <a:r>
              <a:rPr lang="en-US" altLang="en-US" b="1"/>
              <a:t>рекомендуется</a:t>
            </a:r>
            <a:r>
              <a:rPr lang="en-US" altLang="ru-RU" b="1"/>
              <a:t> </a:t>
            </a:r>
            <a:r>
              <a:rPr lang="en-US" altLang="en-US" b="1"/>
              <a:t>проведение</a:t>
            </a:r>
            <a:r>
              <a:rPr lang="en-US" altLang="ru-RU" b="1"/>
              <a:t> </a:t>
            </a:r>
            <a:r>
              <a:rPr lang="en-US" altLang="en-US" b="1"/>
              <a:t>исследование</a:t>
            </a:r>
            <a:r>
              <a:rPr lang="en-US" altLang="ru-RU" b="1"/>
              <a:t> </a:t>
            </a:r>
            <a:r>
              <a:rPr lang="en-US" altLang="en-US" b="1"/>
              <a:t>с</a:t>
            </a:r>
            <a:r>
              <a:rPr lang="en-US" altLang="ru-RU" b="1"/>
              <a:t> </a:t>
            </a:r>
            <a:r>
              <a:rPr lang="en-US" altLang="en-US" b="1"/>
              <a:t>бронхоконстриктором</a:t>
            </a:r>
            <a:r>
              <a:rPr lang="en-US" altLang="ru-RU" b="1"/>
              <a:t> (</a:t>
            </a:r>
            <a:r>
              <a:rPr lang="en-US" altLang="en-US" b="1"/>
              <a:t>ацетилхолиновый</a:t>
            </a:r>
            <a:r>
              <a:rPr lang="en-US" altLang="ru-RU" b="1"/>
              <a:t>/</a:t>
            </a:r>
            <a:r>
              <a:rPr lang="en-US" altLang="en-US" b="1"/>
              <a:t>метахолиновый</a:t>
            </a:r>
            <a:r>
              <a:rPr lang="en-US" altLang="ru-RU" b="1"/>
              <a:t> </a:t>
            </a:r>
            <a:r>
              <a:rPr lang="en-US" altLang="en-US" b="1"/>
              <a:t>тест</a:t>
            </a:r>
            <a:r>
              <a:rPr lang="en-US" altLang="ru-RU" b="1"/>
              <a:t>) </a:t>
            </a:r>
            <a:r>
              <a:rPr lang="en-US" altLang="en-US" b="1"/>
              <a:t>как</a:t>
            </a:r>
            <a:r>
              <a:rPr lang="en-US" altLang="ru-RU" b="1"/>
              <a:t> </a:t>
            </a:r>
            <a:r>
              <a:rPr lang="en-US" altLang="en-US" b="1"/>
              <a:t>альтернатива</a:t>
            </a:r>
            <a:r>
              <a:rPr lang="en-US" altLang="ru-RU" b="1"/>
              <a:t> </a:t>
            </a:r>
            <a:r>
              <a:rPr lang="en-US" altLang="en-US" b="1"/>
              <a:t>теста</a:t>
            </a:r>
            <a:r>
              <a:rPr lang="en-US" altLang="ru-RU" b="1"/>
              <a:t> </a:t>
            </a:r>
            <a:r>
              <a:rPr lang="en-US" altLang="en-US" b="1"/>
              <a:t>специфической</a:t>
            </a:r>
            <a:r>
              <a:rPr lang="en-US" altLang="ru-RU" b="1"/>
              <a:t> </a:t>
            </a:r>
            <a:r>
              <a:rPr lang="en-US" altLang="en-US" b="1"/>
              <a:t>бронхопровокации</a:t>
            </a:r>
            <a:r>
              <a:rPr lang="en-US" altLang="ru-RU" b="1"/>
              <a:t>, </a:t>
            </a:r>
            <a:r>
              <a:rPr lang="en-US" altLang="en-US" b="1"/>
              <a:t>что</a:t>
            </a:r>
            <a:r>
              <a:rPr lang="en-US" altLang="ru-RU" b="1"/>
              <a:t> </a:t>
            </a:r>
            <a:r>
              <a:rPr lang="en-US" altLang="en-US" b="1"/>
              <a:t>невозможно</a:t>
            </a:r>
            <a:r>
              <a:rPr lang="en-US" altLang="ru-RU" b="1"/>
              <a:t> </a:t>
            </a:r>
            <a:r>
              <a:rPr lang="en-US" altLang="en-US" b="1"/>
              <a:t>в</a:t>
            </a:r>
            <a:r>
              <a:rPr lang="en-US" altLang="ru-RU" b="1"/>
              <a:t> </a:t>
            </a:r>
            <a:r>
              <a:rPr lang="en-US" altLang="en-US" b="1"/>
              <a:t>РФ</a:t>
            </a:r>
            <a:r>
              <a:rPr lang="en-US" altLang="ru-RU" b="1"/>
              <a:t> </a:t>
            </a:r>
            <a:r>
              <a:rPr lang="en-US" altLang="en-US" b="1"/>
              <a:t>ввиду</a:t>
            </a:r>
            <a:r>
              <a:rPr lang="en-US" altLang="ru-RU" b="1"/>
              <a:t> </a:t>
            </a:r>
            <a:r>
              <a:rPr lang="en-US" altLang="en-US" b="1"/>
              <a:t>того</a:t>
            </a:r>
            <a:r>
              <a:rPr lang="en-US" altLang="ru-RU" b="1"/>
              <a:t>, </a:t>
            </a:r>
            <a:r>
              <a:rPr lang="en-US" altLang="en-US" b="1"/>
              <a:t>что</a:t>
            </a:r>
            <a:r>
              <a:rPr lang="en-US" altLang="ru-RU" b="1"/>
              <a:t> </a:t>
            </a:r>
            <a:r>
              <a:rPr lang="en-US" altLang="en-US" b="1"/>
              <a:t>метахол</a:t>
            </a:r>
            <a:r>
              <a:rPr lang="ru-RU" altLang="en-US" b="1"/>
              <a:t>и</a:t>
            </a:r>
            <a:r>
              <a:rPr lang="en-US" altLang="en-US" b="1"/>
              <a:t>н</a:t>
            </a:r>
            <a:r>
              <a:rPr lang="en-US" altLang="ru-RU" b="1"/>
              <a:t> </a:t>
            </a:r>
            <a:r>
              <a:rPr lang="en-US" altLang="en-US" b="1"/>
              <a:t>не</a:t>
            </a:r>
            <a:r>
              <a:rPr lang="en-US" altLang="ru-RU" b="1"/>
              <a:t> </a:t>
            </a:r>
            <a:r>
              <a:rPr lang="en-US" altLang="en-US" b="1"/>
              <a:t>зарегистрирован</a:t>
            </a:r>
            <a:r>
              <a:rPr lang="en-US" altLang="ru-RU" b="1"/>
              <a:t> </a:t>
            </a:r>
            <a:r>
              <a:rPr lang="en-US" altLang="en-US" b="1"/>
              <a:t>на</a:t>
            </a:r>
            <a:r>
              <a:rPr lang="en-US" altLang="ru-RU" b="1"/>
              <a:t> </a:t>
            </a:r>
            <a:r>
              <a:rPr lang="en-US" altLang="en-US" b="1"/>
              <a:t>территории</a:t>
            </a:r>
            <a:r>
              <a:rPr lang="en-US" altLang="ru-RU" b="1"/>
              <a:t> </a:t>
            </a:r>
            <a:r>
              <a:rPr lang="en-US" altLang="en-US" b="1"/>
              <a:t>РФ</a:t>
            </a:r>
            <a:r>
              <a:rPr lang="en-US" altLang="ru-RU" b="1"/>
              <a:t>.</a:t>
            </a:r>
            <a:endParaRPr lang="en-US" altLang="ru-RU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ее содержимое 1"/>
          <p:cNvSpPr>
            <a:spLocks noGrp="1"/>
          </p:cNvSpPr>
          <p:nvPr>
            <p:ph sz="quarter" idx="13"/>
          </p:nvPr>
        </p:nvSpPr>
        <p:spPr/>
        <p:txBody>
          <a:bodyPr/>
          <a:p>
            <a:r>
              <a:rPr lang="en-US" altLang="en-US" b="1"/>
              <a:t>Рекомендуется</a:t>
            </a:r>
            <a:r>
              <a:rPr lang="en-US" altLang="ru-RU" b="1"/>
              <a:t> </a:t>
            </a:r>
            <a:r>
              <a:rPr lang="en-US" altLang="en-US" b="1"/>
              <a:t>проводить</a:t>
            </a:r>
            <a:r>
              <a:rPr lang="en-US" altLang="ru-RU" b="1"/>
              <a:t> </a:t>
            </a:r>
            <a:r>
              <a:rPr lang="en-US" altLang="en-US" b="1"/>
              <a:t>мониторинг</a:t>
            </a:r>
            <a:r>
              <a:rPr lang="en-US" altLang="ru-RU" b="1"/>
              <a:t> </a:t>
            </a:r>
            <a:r>
              <a:rPr lang="en-US" altLang="en-US" b="1"/>
              <a:t>пиковой</a:t>
            </a:r>
            <a:r>
              <a:rPr lang="en-US" altLang="ru-RU" b="1"/>
              <a:t> </a:t>
            </a:r>
            <a:r>
              <a:rPr lang="en-US" altLang="en-US" b="1"/>
              <a:t>скорости</a:t>
            </a:r>
            <a:r>
              <a:rPr lang="en-US" altLang="ru-RU" b="1"/>
              <a:t> </a:t>
            </a:r>
            <a:r>
              <a:rPr lang="en-US" altLang="en-US" b="1"/>
              <a:t>выдох</a:t>
            </a:r>
            <a:r>
              <a:rPr lang="en-US" altLang="en-US"/>
              <a:t>а</a:t>
            </a:r>
            <a:r>
              <a:rPr lang="en-US" altLang="ru-RU"/>
              <a:t> (</a:t>
            </a:r>
            <a:r>
              <a:rPr lang="en-US" altLang="en-US"/>
              <a:t>Исследование</a:t>
            </a:r>
            <a:r>
              <a:rPr lang="en-US" altLang="ru-RU"/>
              <a:t> </a:t>
            </a:r>
            <a:r>
              <a:rPr lang="en-US" altLang="en-US"/>
              <a:t>неспровоцированных</a:t>
            </a:r>
            <a:r>
              <a:rPr lang="en-US" altLang="ru-RU"/>
              <a:t> </a:t>
            </a:r>
            <a:r>
              <a:rPr lang="en-US" altLang="en-US"/>
              <a:t>дыхательных</a:t>
            </a:r>
            <a:r>
              <a:rPr lang="en-US" altLang="ru-RU"/>
              <a:t> </a:t>
            </a:r>
            <a:r>
              <a:rPr lang="en-US" altLang="en-US"/>
              <a:t>объемов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потоков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использованием</a:t>
            </a:r>
            <a:r>
              <a:rPr lang="en-US" altLang="ru-RU"/>
              <a:t> </a:t>
            </a:r>
            <a:r>
              <a:rPr lang="en-US" altLang="en-US"/>
              <a:t>пикфлоуметра</a:t>
            </a:r>
            <a:r>
              <a:rPr lang="en-US" altLang="ru-RU"/>
              <a:t>) </a:t>
            </a:r>
            <a:r>
              <a:rPr lang="en-US" altLang="en-US" b="1"/>
              <a:t>в</a:t>
            </a:r>
            <a:r>
              <a:rPr lang="en-US" altLang="ru-RU" b="1"/>
              <a:t> </a:t>
            </a:r>
            <a:r>
              <a:rPr lang="en-US" altLang="en-US" b="1"/>
              <a:t>условиях</a:t>
            </a:r>
            <a:r>
              <a:rPr lang="en-US" altLang="ru-RU" b="1"/>
              <a:t> </a:t>
            </a:r>
            <a:r>
              <a:rPr lang="en-US" altLang="en-US" b="1"/>
              <a:t>экспозиции</a:t>
            </a:r>
            <a:r>
              <a:rPr lang="en-US" altLang="ru-RU" b="1"/>
              <a:t> </a:t>
            </a:r>
            <a:r>
              <a:rPr lang="en-US" altLang="en-US" b="1"/>
              <a:t>и</a:t>
            </a:r>
            <a:r>
              <a:rPr lang="en-US" altLang="ru-RU" b="1"/>
              <a:t> </a:t>
            </a:r>
            <a:r>
              <a:rPr lang="en-US" altLang="en-US" b="1"/>
              <a:t>элиминации</a:t>
            </a:r>
            <a:r>
              <a:rPr lang="en-US" altLang="ru-RU" b="1"/>
              <a:t> </a:t>
            </a:r>
            <a:r>
              <a:rPr lang="en-US" altLang="en-US" b="1"/>
              <a:t>факторов</a:t>
            </a:r>
            <a:r>
              <a:rPr lang="en-US" altLang="ru-RU" b="1"/>
              <a:t> </a:t>
            </a:r>
            <a:r>
              <a:rPr lang="en-US" altLang="en-US" b="1"/>
              <a:t>производственной</a:t>
            </a:r>
            <a:r>
              <a:rPr lang="en-US" altLang="ru-RU" b="1"/>
              <a:t> </a:t>
            </a:r>
            <a:r>
              <a:rPr lang="en-US" altLang="en-US" b="1"/>
              <a:t>среды</a:t>
            </a:r>
            <a:r>
              <a:rPr lang="en-US" altLang="ru-RU"/>
              <a:t>: </a:t>
            </a:r>
            <a:endParaRPr lang="en-US" altLang="ru-RU"/>
          </a:p>
          <a:p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менее</a:t>
            </a:r>
            <a:r>
              <a:rPr lang="en-US" altLang="ru-RU"/>
              <a:t> </a:t>
            </a:r>
            <a:r>
              <a:rPr lang="en-US" altLang="ru-RU" b="1"/>
              <a:t>4-</a:t>
            </a:r>
            <a:r>
              <a:rPr lang="en-US" altLang="en-US" b="1"/>
              <a:t>х</a:t>
            </a:r>
            <a:r>
              <a:rPr lang="en-US" altLang="ru-RU" b="1"/>
              <a:t> </a:t>
            </a:r>
            <a:r>
              <a:rPr lang="en-US" altLang="en-US" b="1"/>
              <a:t>раз</a:t>
            </a:r>
            <a:r>
              <a:rPr lang="en-US" altLang="ru-RU"/>
              <a:t> </a:t>
            </a:r>
            <a:r>
              <a:rPr lang="en-US" altLang="en-US" b="1"/>
              <a:t>в</a:t>
            </a:r>
            <a:r>
              <a:rPr lang="en-US" altLang="ru-RU" b="1"/>
              <a:t> </a:t>
            </a:r>
            <a:r>
              <a:rPr lang="en-US" altLang="en-US" b="1"/>
              <a:t>течение</a:t>
            </a:r>
            <a:r>
              <a:rPr lang="en-US" altLang="ru-RU" b="1"/>
              <a:t> </a:t>
            </a:r>
            <a:r>
              <a:rPr lang="en-US" altLang="en-US" b="1"/>
              <a:t>рабочей</a:t>
            </a:r>
            <a:r>
              <a:rPr lang="en-US" altLang="ru-RU" b="1"/>
              <a:t> </a:t>
            </a:r>
            <a:r>
              <a:rPr lang="en-US" altLang="en-US" b="1"/>
              <a:t>смены</a:t>
            </a:r>
            <a:r>
              <a:rPr lang="en-US" altLang="ru-RU"/>
              <a:t> </a:t>
            </a:r>
            <a:r>
              <a:rPr lang="en-US" altLang="en-US" b="1"/>
              <a:t>на</a:t>
            </a:r>
            <a:r>
              <a:rPr lang="en-US" altLang="ru-RU" b="1"/>
              <a:t> </a:t>
            </a:r>
            <a:r>
              <a:rPr lang="en-US" altLang="en-US" b="1"/>
              <a:t>протяжении</a:t>
            </a:r>
            <a:r>
              <a:rPr lang="en-US" altLang="ru-RU" b="1"/>
              <a:t> 3-4-</a:t>
            </a:r>
            <a:r>
              <a:rPr lang="en-US" altLang="en-US" b="1"/>
              <a:t>х</a:t>
            </a:r>
            <a:r>
              <a:rPr lang="en-US" altLang="ru-RU" b="1"/>
              <a:t> </a:t>
            </a:r>
            <a:r>
              <a:rPr lang="en-US" altLang="en-US" b="1"/>
              <a:t>рабочих</a:t>
            </a:r>
            <a:r>
              <a:rPr lang="en-US" altLang="ru-RU" b="1"/>
              <a:t> </a:t>
            </a:r>
            <a:r>
              <a:rPr lang="en-US" altLang="en-US" b="1"/>
              <a:t>недель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последующим</a:t>
            </a:r>
            <a:r>
              <a:rPr lang="en-US" altLang="ru-RU"/>
              <a:t> </a:t>
            </a:r>
            <a:r>
              <a:rPr lang="en-US" altLang="en-US"/>
              <a:t>сравнением</a:t>
            </a:r>
            <a:r>
              <a:rPr lang="en-US" altLang="ru-RU"/>
              <a:t> </a:t>
            </a:r>
            <a:r>
              <a:rPr lang="en-US" altLang="en-US"/>
              <a:t>показателей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выходные</a:t>
            </a:r>
            <a:r>
              <a:rPr lang="en-US" altLang="ru-RU"/>
              <a:t> </a:t>
            </a:r>
            <a:r>
              <a:rPr lang="en-US" altLang="en-US"/>
              <a:t>дни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/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отпускной</a:t>
            </a:r>
            <a:r>
              <a:rPr lang="en-US" altLang="ru-RU"/>
              <a:t> </a:t>
            </a:r>
            <a:r>
              <a:rPr lang="en-US" altLang="en-US"/>
              <a:t>период</a:t>
            </a:r>
            <a:r>
              <a:rPr lang="en-US" altLang="ru-RU"/>
              <a:t> </a:t>
            </a:r>
            <a:r>
              <a:rPr lang="en-US" altLang="en-US"/>
              <a:t>пациентам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подозрением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наличие</a:t>
            </a:r>
            <a:r>
              <a:rPr lang="en-US" altLang="ru-RU"/>
              <a:t> </a:t>
            </a:r>
            <a:r>
              <a:rPr lang="en-US" altLang="en-US"/>
              <a:t>профессиональной</a:t>
            </a:r>
            <a:r>
              <a:rPr lang="en-US" altLang="ru-RU"/>
              <a:t> </a:t>
            </a:r>
            <a:r>
              <a:rPr lang="en-US" altLang="en-US"/>
              <a:t>астмы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целью</a:t>
            </a:r>
            <a:r>
              <a:rPr lang="en-US" altLang="ru-RU"/>
              <a:t> </a:t>
            </a:r>
            <a:r>
              <a:rPr lang="en-US" altLang="en-US"/>
              <a:t>диагностики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подтверждения</a:t>
            </a:r>
            <a:r>
              <a:rPr lang="en-US" altLang="ru-RU"/>
              <a:t> </a:t>
            </a:r>
            <a:r>
              <a:rPr lang="en-US" altLang="en-US"/>
              <a:t>диагноза</a:t>
            </a:r>
            <a:r>
              <a:rPr lang="en-US" altLang="ru-RU"/>
              <a:t>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Уровень</a:t>
            </a:r>
            <a:r>
              <a:rPr lang="en-US" altLang="ru-RU"/>
              <a:t> </a:t>
            </a:r>
            <a:r>
              <a:rPr lang="en-US" altLang="en-US"/>
              <a:t>убедительности</a:t>
            </a:r>
            <a:r>
              <a:rPr lang="en-US" altLang="ru-RU"/>
              <a:t> </a:t>
            </a:r>
            <a:r>
              <a:rPr lang="en-US" altLang="en-US"/>
              <a:t>рекомендаций</a:t>
            </a:r>
            <a:r>
              <a:rPr lang="en-US" altLang="ru-RU"/>
              <a:t> – </a:t>
            </a:r>
            <a:r>
              <a:rPr lang="en-US" altLang="en-US"/>
              <a:t>С</a:t>
            </a:r>
            <a:r>
              <a:rPr lang="en-US" altLang="ru-RU"/>
              <a:t> (</a:t>
            </a:r>
            <a:r>
              <a:rPr lang="en-US" altLang="en-US"/>
              <a:t>уровень</a:t>
            </a:r>
            <a:r>
              <a:rPr lang="en-US" altLang="ru-RU"/>
              <a:t> </a:t>
            </a:r>
            <a:r>
              <a:rPr lang="en-US" altLang="en-US"/>
              <a:t>достоверности</a:t>
            </a:r>
            <a:r>
              <a:rPr lang="en-US" altLang="ru-RU"/>
              <a:t> </a:t>
            </a:r>
            <a:r>
              <a:rPr lang="en-US" altLang="en-US"/>
              <a:t>доказательств</a:t>
            </a:r>
            <a:r>
              <a:rPr lang="en-US" altLang="ru-RU"/>
              <a:t> – 5)</a:t>
            </a:r>
            <a:endParaRPr lang="en-US" alt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ее содержимое 1"/>
          <p:cNvSpPr>
            <a:spLocks noGrp="1"/>
          </p:cNvSpPr>
          <p:nvPr>
            <p:ph sz="quarter" idx="13"/>
          </p:nvPr>
        </p:nvSpPr>
        <p:spPr>
          <a:xfrm>
            <a:off x="346710" y="269240"/>
            <a:ext cx="11007090" cy="6199505"/>
          </a:xfrm>
        </p:spPr>
        <p:txBody>
          <a:bodyPr>
            <a:normAutofit fontScale="70000"/>
          </a:bodyPr>
          <a:p>
            <a:r>
              <a:rPr lang="ru-RU" altLang="en-US" b="1"/>
              <a:t>С</a:t>
            </a:r>
            <a:r>
              <a:rPr lang="en-US" altLang="en-US" b="1"/>
              <a:t>пецифический</a:t>
            </a:r>
            <a:r>
              <a:rPr lang="en-US" altLang="ru-RU" b="1"/>
              <a:t> </a:t>
            </a:r>
            <a:r>
              <a:rPr lang="en-US" altLang="en-US" b="1"/>
              <a:t>бронхопровокационный</a:t>
            </a:r>
            <a:r>
              <a:rPr lang="en-US" altLang="ru-RU" b="1"/>
              <a:t> </a:t>
            </a:r>
            <a:r>
              <a:rPr lang="en-US" altLang="en-US" b="1"/>
              <a:t>тест</a:t>
            </a:r>
            <a:r>
              <a:rPr lang="en-US" altLang="ru-RU" b="1"/>
              <a:t> </a:t>
            </a:r>
            <a:endParaRPr lang="en-US" altLang="ru-RU" b="1"/>
          </a:p>
          <a:p>
            <a:r>
              <a:rPr lang="en-US" altLang="en-US"/>
              <a:t>Исследование</a:t>
            </a:r>
            <a:r>
              <a:rPr lang="en-US" altLang="ru-RU"/>
              <a:t> </a:t>
            </a:r>
            <a:r>
              <a:rPr lang="en-US" altLang="en-US"/>
              <a:t>дыхательных</a:t>
            </a:r>
            <a:r>
              <a:rPr lang="en-US" altLang="ru-RU"/>
              <a:t> </a:t>
            </a:r>
            <a:r>
              <a:rPr lang="en-US" altLang="en-US"/>
              <a:t>объемов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применением</a:t>
            </a:r>
            <a:r>
              <a:rPr lang="en-US" altLang="ru-RU"/>
              <a:t> </a:t>
            </a:r>
            <a:r>
              <a:rPr lang="en-US" altLang="en-US"/>
              <a:t>аэрозолей</a:t>
            </a:r>
            <a:r>
              <a:rPr lang="en-US" altLang="ru-RU"/>
              <a:t>, </a:t>
            </a:r>
            <a:r>
              <a:rPr lang="en-US" altLang="en-US"/>
              <a:t>присутствующих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рабочем</a:t>
            </a:r>
            <a:r>
              <a:rPr lang="en-US" altLang="ru-RU"/>
              <a:t> </a:t>
            </a:r>
            <a:r>
              <a:rPr lang="en-US" altLang="en-US"/>
              <a:t>месте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модификацией</a:t>
            </a:r>
            <a:r>
              <a:rPr lang="en-US" altLang="ru-RU"/>
              <a:t> </a:t>
            </a:r>
            <a:r>
              <a:rPr lang="en-US" altLang="en-US"/>
              <a:t>экспозиции</a:t>
            </a:r>
            <a:r>
              <a:rPr lang="en-US" altLang="ru-RU"/>
              <a:t> </a:t>
            </a:r>
            <a:r>
              <a:rPr lang="en-US" altLang="en-US"/>
              <a:t>производственных</a:t>
            </a:r>
            <a:r>
              <a:rPr lang="en-US" altLang="ru-RU"/>
              <a:t> </a:t>
            </a:r>
            <a:r>
              <a:rPr lang="en-US" altLang="en-US"/>
              <a:t>агентов</a:t>
            </a:r>
            <a:r>
              <a:rPr lang="en-US" altLang="ru-RU"/>
              <a:t> </a:t>
            </a:r>
            <a:r>
              <a:rPr lang="en-US" altLang="en-US"/>
              <a:t>пациентам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подозрением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наличие</a:t>
            </a:r>
            <a:r>
              <a:rPr lang="en-US" altLang="ru-RU"/>
              <a:t> </a:t>
            </a:r>
            <a:r>
              <a:rPr lang="en-US" altLang="en-US"/>
              <a:t>профессиональной</a:t>
            </a:r>
            <a:r>
              <a:rPr lang="en-US" altLang="ru-RU"/>
              <a:t> </a:t>
            </a:r>
            <a:r>
              <a:rPr lang="en-US" altLang="en-US"/>
              <a:t>астмы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целью</a:t>
            </a:r>
            <a:r>
              <a:rPr lang="en-US" altLang="ru-RU"/>
              <a:t> </a:t>
            </a:r>
            <a:r>
              <a:rPr lang="en-US" altLang="en-US"/>
              <a:t>диагностики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подтверждения</a:t>
            </a:r>
            <a:r>
              <a:rPr lang="en-US" altLang="ru-RU"/>
              <a:t> </a:t>
            </a:r>
            <a:r>
              <a:rPr lang="en-US" altLang="en-US"/>
              <a:t>диагноза</a:t>
            </a:r>
            <a:r>
              <a:rPr lang="ru-RU" altLang="en-US"/>
              <a:t>.</a:t>
            </a:r>
            <a:endParaRPr lang="en-US" altLang="ru-RU"/>
          </a:p>
          <a:p>
            <a:r>
              <a:rPr lang="en-US" altLang="en-US"/>
              <a:t>Уровень</a:t>
            </a:r>
            <a:r>
              <a:rPr lang="en-US" altLang="ru-RU"/>
              <a:t> </a:t>
            </a:r>
            <a:r>
              <a:rPr lang="en-US" altLang="en-US"/>
              <a:t>убедительности</a:t>
            </a:r>
            <a:r>
              <a:rPr lang="en-US" altLang="ru-RU"/>
              <a:t> </a:t>
            </a:r>
            <a:r>
              <a:rPr lang="en-US" altLang="en-US"/>
              <a:t>рекомендаций</a:t>
            </a:r>
            <a:r>
              <a:rPr lang="en-US" altLang="ru-RU"/>
              <a:t> – </a:t>
            </a:r>
            <a:r>
              <a:rPr lang="en-US" altLang="en-US"/>
              <a:t>С</a:t>
            </a:r>
            <a:r>
              <a:rPr lang="en-US" altLang="ru-RU"/>
              <a:t> (</a:t>
            </a:r>
            <a:r>
              <a:rPr lang="en-US" altLang="en-US"/>
              <a:t>уровень</a:t>
            </a:r>
            <a:r>
              <a:rPr lang="en-US" altLang="ru-RU"/>
              <a:t> </a:t>
            </a:r>
            <a:r>
              <a:rPr lang="en-US" altLang="en-US"/>
              <a:t>достоверности</a:t>
            </a:r>
            <a:r>
              <a:rPr lang="en-US" altLang="ru-RU"/>
              <a:t> </a:t>
            </a:r>
            <a:r>
              <a:rPr lang="en-US" altLang="en-US"/>
              <a:t>доказательств</a:t>
            </a:r>
            <a:r>
              <a:rPr lang="en-US" altLang="ru-RU"/>
              <a:t> – 5)</a:t>
            </a:r>
            <a:endParaRPr lang="en-US" altLang="ru-RU"/>
          </a:p>
          <a:p>
            <a:endParaRPr lang="en-US" altLang="ru-RU"/>
          </a:p>
          <a:p>
            <a:r>
              <a:rPr lang="en-US" altLang="ru-RU"/>
              <a:t> </a:t>
            </a:r>
            <a:r>
              <a:rPr lang="en-US" altLang="en-US"/>
              <a:t>Тест</a:t>
            </a:r>
            <a:r>
              <a:rPr lang="en-US" altLang="ru-RU"/>
              <a:t> </a:t>
            </a:r>
            <a:r>
              <a:rPr lang="en-US" altLang="en-US"/>
              <a:t>рекомендуется</a:t>
            </a:r>
            <a:r>
              <a:rPr lang="en-US" altLang="ru-RU"/>
              <a:t> </a:t>
            </a:r>
            <a:r>
              <a:rPr lang="en-US" altLang="en-US"/>
              <a:t>проводить</a:t>
            </a:r>
            <a:r>
              <a:rPr lang="en-US" altLang="ru-RU"/>
              <a:t> </a:t>
            </a:r>
            <a:r>
              <a:rPr lang="en-US" altLang="en-US"/>
              <a:t>т</a:t>
            </a:r>
            <a:r>
              <a:rPr lang="en-US" altLang="en-US" b="1"/>
              <a:t>олько</a:t>
            </a:r>
            <a:r>
              <a:rPr lang="en-US" altLang="ru-RU" b="1"/>
              <a:t> </a:t>
            </a:r>
            <a:r>
              <a:rPr lang="en-US" altLang="en-US" b="1"/>
              <a:t>в</a:t>
            </a:r>
            <a:r>
              <a:rPr lang="en-US" altLang="ru-RU" b="1"/>
              <a:t> </a:t>
            </a:r>
            <a:r>
              <a:rPr lang="en-US" altLang="en-US" b="1"/>
              <a:t>специализированных</a:t>
            </a:r>
            <a:r>
              <a:rPr lang="en-US" altLang="ru-RU" b="1"/>
              <a:t> </a:t>
            </a:r>
            <a:r>
              <a:rPr lang="en-US" altLang="en-US" b="1"/>
              <a:t>центрах</a:t>
            </a:r>
            <a:r>
              <a:rPr lang="en-US" altLang="ru-RU" b="1"/>
              <a:t> </a:t>
            </a:r>
            <a:r>
              <a:rPr lang="en-US" altLang="en-US" b="1"/>
              <a:t>с</a:t>
            </a:r>
            <a:r>
              <a:rPr lang="en-US" altLang="ru-RU" b="1"/>
              <a:t> </a:t>
            </a:r>
            <a:r>
              <a:rPr lang="en-US" altLang="en-US" b="1"/>
              <a:t>использованием</a:t>
            </a:r>
            <a:r>
              <a:rPr lang="en-US" altLang="ru-RU" b="1"/>
              <a:t> </a:t>
            </a:r>
            <a:r>
              <a:rPr lang="en-US" altLang="en-US" b="1"/>
              <a:t>экспозиционных</a:t>
            </a:r>
            <a:r>
              <a:rPr lang="en-US" altLang="ru-RU" b="1"/>
              <a:t> </a:t>
            </a:r>
            <a:r>
              <a:rPr lang="en-US" altLang="en-US" b="1"/>
              <a:t>камер</a:t>
            </a:r>
            <a:r>
              <a:rPr lang="en-US" altLang="ru-RU" b="1"/>
              <a:t> </a:t>
            </a:r>
            <a:r>
              <a:rPr lang="en-US" altLang="en-US"/>
              <a:t>при</a:t>
            </a:r>
            <a:r>
              <a:rPr lang="en-US" altLang="ru-RU"/>
              <a:t> </a:t>
            </a:r>
            <a:r>
              <a:rPr lang="en-US" altLang="en-US"/>
              <a:t>отсутствии</a:t>
            </a:r>
            <a:r>
              <a:rPr lang="en-US" altLang="ru-RU"/>
              <a:t> </a:t>
            </a:r>
            <a:r>
              <a:rPr lang="en-US" altLang="en-US"/>
              <a:t>возможности</a:t>
            </a:r>
            <a:r>
              <a:rPr lang="en-US" altLang="ru-RU"/>
              <a:t> </a:t>
            </a:r>
            <a:r>
              <a:rPr lang="en-US" altLang="en-US"/>
              <a:t>подтвердить</a:t>
            </a:r>
            <a:r>
              <a:rPr lang="en-US" altLang="ru-RU"/>
              <a:t> </a:t>
            </a:r>
            <a:r>
              <a:rPr lang="en-US" altLang="en-US"/>
              <a:t>диагноз</a:t>
            </a:r>
            <a:r>
              <a:rPr lang="en-US" altLang="ru-RU"/>
              <a:t> </a:t>
            </a:r>
            <a:r>
              <a:rPr lang="en-US" altLang="en-US"/>
              <a:t>профессиональной</a:t>
            </a:r>
            <a:r>
              <a:rPr lang="en-US" altLang="ru-RU"/>
              <a:t> </a:t>
            </a:r>
            <a:r>
              <a:rPr lang="en-US" altLang="en-US"/>
              <a:t>астмы</a:t>
            </a:r>
            <a:r>
              <a:rPr lang="en-US" altLang="ru-RU"/>
              <a:t> </a:t>
            </a:r>
            <a:r>
              <a:rPr lang="en-US" altLang="en-US"/>
              <a:t>другими</a:t>
            </a:r>
            <a:r>
              <a:rPr lang="en-US" altLang="ru-RU"/>
              <a:t> </a:t>
            </a:r>
            <a:r>
              <a:rPr lang="en-US" altLang="en-US"/>
              <a:t>методами</a:t>
            </a:r>
            <a:r>
              <a:rPr lang="en-US" altLang="ru-RU"/>
              <a:t>. </a:t>
            </a:r>
            <a:endParaRPr lang="en-US" altLang="ru-RU"/>
          </a:p>
          <a:p>
            <a:r>
              <a:rPr lang="en-US" altLang="en-US" b="1"/>
              <a:t>Исследование</a:t>
            </a:r>
            <a:r>
              <a:rPr lang="en-US" altLang="ru-RU" b="1"/>
              <a:t> </a:t>
            </a:r>
            <a:r>
              <a:rPr lang="en-US" altLang="en-US" b="1"/>
              <a:t>проводят</a:t>
            </a:r>
            <a:r>
              <a:rPr lang="en-US" altLang="ru-RU" b="1"/>
              <a:t> </a:t>
            </a:r>
            <a:r>
              <a:rPr lang="en-US" altLang="en-US" b="1"/>
              <a:t>в</a:t>
            </a:r>
            <a:r>
              <a:rPr lang="en-US" altLang="ru-RU" b="1"/>
              <a:t> </a:t>
            </a:r>
            <a:r>
              <a:rPr lang="en-US" altLang="en-US" b="1"/>
              <a:t>первые</a:t>
            </a:r>
            <a:r>
              <a:rPr lang="en-US" altLang="ru-RU" b="1"/>
              <a:t> </a:t>
            </a:r>
            <a:r>
              <a:rPr lang="en-US" altLang="en-US" b="1"/>
              <a:t>часы</a:t>
            </a:r>
            <a:r>
              <a:rPr lang="en-US" altLang="ru-RU" b="1"/>
              <a:t> </a:t>
            </a:r>
            <a:r>
              <a:rPr lang="en-US" altLang="en-US" b="1"/>
              <a:t>после</a:t>
            </a:r>
            <a:r>
              <a:rPr lang="en-US" altLang="ru-RU" b="1"/>
              <a:t> </a:t>
            </a:r>
            <a:r>
              <a:rPr lang="en-US" altLang="en-US" b="1"/>
              <a:t>рабочей</a:t>
            </a:r>
            <a:r>
              <a:rPr lang="en-US" altLang="ru-RU" b="1"/>
              <a:t> </a:t>
            </a:r>
            <a:r>
              <a:rPr lang="en-US" altLang="en-US" b="1"/>
              <a:t>смены</a:t>
            </a:r>
            <a:r>
              <a:rPr lang="en-US" altLang="ru-RU" b="1"/>
              <a:t> </a:t>
            </a:r>
            <a:r>
              <a:rPr lang="en-US" altLang="en-US" b="1"/>
              <a:t>и</a:t>
            </a:r>
            <a:r>
              <a:rPr lang="en-US" altLang="ru-RU" b="1"/>
              <a:t> </a:t>
            </a:r>
            <a:r>
              <a:rPr lang="en-US" altLang="en-US" b="1"/>
              <a:t>в</a:t>
            </a:r>
            <a:r>
              <a:rPr lang="en-US" altLang="ru-RU" b="1"/>
              <a:t> </a:t>
            </a:r>
            <a:r>
              <a:rPr lang="en-US" altLang="en-US" b="1"/>
              <a:t>первый</a:t>
            </a:r>
            <a:r>
              <a:rPr lang="en-US" altLang="ru-RU" b="1"/>
              <a:t> </a:t>
            </a:r>
            <a:r>
              <a:rPr lang="en-US" altLang="en-US" b="1"/>
              <a:t>день</a:t>
            </a:r>
            <a:r>
              <a:rPr lang="en-US" altLang="ru-RU" b="1"/>
              <a:t> </a:t>
            </a:r>
            <a:r>
              <a:rPr lang="en-US" altLang="en-US" b="1"/>
              <a:t>после</a:t>
            </a:r>
            <a:r>
              <a:rPr lang="en-US" altLang="ru-RU" b="1"/>
              <a:t> </a:t>
            </a:r>
            <a:r>
              <a:rPr lang="en-US" altLang="en-US" b="1"/>
              <a:t>продолжительного</a:t>
            </a:r>
            <a:r>
              <a:rPr lang="en-US" altLang="ru-RU" b="1"/>
              <a:t> </a:t>
            </a:r>
            <a:r>
              <a:rPr lang="en-US" altLang="en-US" b="1"/>
              <a:t>перерыва</a:t>
            </a:r>
            <a:r>
              <a:rPr lang="en-US" altLang="ru-RU" b="1"/>
              <a:t> </a:t>
            </a:r>
            <a:r>
              <a:rPr lang="en-US" altLang="en-US" b="1"/>
              <a:t>в</a:t>
            </a:r>
            <a:r>
              <a:rPr lang="en-US" altLang="ru-RU" b="1"/>
              <a:t> </a:t>
            </a:r>
            <a:r>
              <a:rPr lang="en-US" altLang="en-US" b="1"/>
              <a:t>работе</a:t>
            </a:r>
            <a:r>
              <a:rPr lang="en-US" altLang="ru-RU" b="1"/>
              <a:t>. </a:t>
            </a:r>
            <a:endParaRPr lang="en-US" altLang="ru-RU" b="1"/>
          </a:p>
          <a:p>
            <a:r>
              <a:rPr lang="en-US" altLang="en-US"/>
              <a:t>Результаты</a:t>
            </a:r>
            <a:r>
              <a:rPr lang="en-US" altLang="ru-RU"/>
              <a:t> </a:t>
            </a:r>
            <a:r>
              <a:rPr lang="en-US" altLang="en-US"/>
              <a:t>теста</a:t>
            </a:r>
            <a:r>
              <a:rPr lang="en-US" altLang="ru-RU"/>
              <a:t>, </a:t>
            </a:r>
            <a:r>
              <a:rPr lang="en-US" altLang="en-US"/>
              <a:t>как</a:t>
            </a:r>
            <a:r>
              <a:rPr lang="en-US" altLang="ru-RU"/>
              <a:t> </a:t>
            </a:r>
            <a:r>
              <a:rPr lang="en-US" altLang="en-US"/>
              <a:t>правило</a:t>
            </a:r>
            <a:r>
              <a:rPr lang="en-US" altLang="ru-RU"/>
              <a:t>, </a:t>
            </a:r>
            <a:r>
              <a:rPr lang="en-US" altLang="en-US"/>
              <a:t>коррелируют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дозой</a:t>
            </a:r>
            <a:r>
              <a:rPr lang="en-US" altLang="ru-RU"/>
              <a:t> </a:t>
            </a:r>
            <a:r>
              <a:rPr lang="en-US" altLang="en-US"/>
              <a:t>ингалированных</a:t>
            </a:r>
            <a:r>
              <a:rPr lang="en-US" altLang="ru-RU"/>
              <a:t> </a:t>
            </a:r>
            <a:r>
              <a:rPr lang="en-US" altLang="en-US"/>
              <a:t>веществ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ухудшением</a:t>
            </a:r>
            <a:r>
              <a:rPr lang="en-US" altLang="ru-RU"/>
              <a:t> </a:t>
            </a:r>
            <a:r>
              <a:rPr lang="en-US" altLang="en-US"/>
              <a:t>течения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 </a:t>
            </a:r>
            <a:r>
              <a:rPr lang="en-US" altLang="en-US"/>
              <a:t>на</a:t>
            </a:r>
            <a:r>
              <a:rPr lang="en-US" altLang="ru-RU"/>
              <a:t> </a:t>
            </a:r>
            <a:r>
              <a:rPr lang="en-US" altLang="en-US"/>
              <a:t>рабочем</a:t>
            </a:r>
            <a:r>
              <a:rPr lang="en-US" altLang="ru-RU"/>
              <a:t> </a:t>
            </a:r>
            <a:r>
              <a:rPr lang="en-US" altLang="en-US"/>
              <a:t>месте</a:t>
            </a:r>
            <a:r>
              <a:rPr lang="en-US" altLang="ru-RU"/>
              <a:t>. </a:t>
            </a:r>
            <a:r>
              <a:rPr lang="en-US" altLang="en-US"/>
              <a:t>Отсутствие</a:t>
            </a:r>
            <a:r>
              <a:rPr lang="en-US" altLang="ru-RU"/>
              <a:t> </a:t>
            </a:r>
            <a:r>
              <a:rPr lang="en-US" altLang="en-US"/>
              <a:t>бронхиальной</a:t>
            </a:r>
            <a:r>
              <a:rPr lang="en-US" altLang="ru-RU"/>
              <a:t> </a:t>
            </a:r>
            <a:r>
              <a:rPr lang="en-US" altLang="en-US"/>
              <a:t>гиперреактивности</a:t>
            </a:r>
            <a:r>
              <a:rPr lang="en-US" altLang="ru-RU"/>
              <a:t> </a:t>
            </a:r>
            <a:r>
              <a:rPr lang="en-US" altLang="en-US"/>
              <a:t>не</a:t>
            </a:r>
            <a:r>
              <a:rPr lang="en-US" altLang="ru-RU"/>
              <a:t> </a:t>
            </a:r>
            <a:r>
              <a:rPr lang="en-US" altLang="en-US"/>
              <a:t>позволяет</a:t>
            </a:r>
            <a:r>
              <a:rPr lang="en-US" altLang="ru-RU"/>
              <a:t> </a:t>
            </a:r>
            <a:r>
              <a:rPr lang="en-US" altLang="en-US"/>
              <a:t>исключить</a:t>
            </a:r>
            <a:r>
              <a:rPr lang="en-US" altLang="ru-RU"/>
              <a:t> </a:t>
            </a:r>
            <a:r>
              <a:rPr lang="en-US" altLang="en-US"/>
              <a:t>диагноз</a:t>
            </a:r>
            <a:r>
              <a:rPr lang="en-US" altLang="ru-RU"/>
              <a:t> </a:t>
            </a:r>
            <a:r>
              <a:rPr lang="en-US" altLang="en-US"/>
              <a:t>профессиональной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.</a:t>
            </a:r>
            <a:endParaRPr lang="en-US" altLang="ru-RU"/>
          </a:p>
          <a:p>
            <a:r>
              <a:rPr lang="en-US" altLang="ru-RU"/>
              <a:t> </a:t>
            </a:r>
            <a:r>
              <a:rPr lang="en-US" altLang="en-US"/>
              <a:t>Для</a:t>
            </a:r>
            <a:r>
              <a:rPr lang="en-US" altLang="ru-RU"/>
              <a:t> </a:t>
            </a:r>
            <a:r>
              <a:rPr lang="en-US" altLang="en-US"/>
              <a:t>уточнения</a:t>
            </a:r>
            <a:r>
              <a:rPr lang="en-US" altLang="ru-RU"/>
              <a:t> </a:t>
            </a:r>
            <a:r>
              <a:rPr lang="en-US" altLang="en-US"/>
              <a:t>наличия</a:t>
            </a:r>
            <a:r>
              <a:rPr lang="en-US" altLang="ru-RU"/>
              <a:t> </a:t>
            </a:r>
            <a:r>
              <a:rPr lang="en-US" altLang="en-US"/>
              <a:t>бронхиальной</a:t>
            </a:r>
            <a:r>
              <a:rPr lang="en-US" altLang="ru-RU"/>
              <a:t> </a:t>
            </a:r>
            <a:r>
              <a:rPr lang="en-US" altLang="en-US"/>
              <a:t>гипервосприимчивости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профессиональным</a:t>
            </a:r>
            <a:r>
              <a:rPr lang="en-US" altLang="ru-RU"/>
              <a:t> </a:t>
            </a:r>
            <a:r>
              <a:rPr lang="en-US" altLang="en-US"/>
              <a:t>факторам</a:t>
            </a:r>
            <a:r>
              <a:rPr lang="en-US" altLang="ru-RU"/>
              <a:t>, </a:t>
            </a:r>
            <a:r>
              <a:rPr lang="en-US" altLang="en-US"/>
              <a:t>показано</a:t>
            </a:r>
            <a:r>
              <a:rPr lang="en-US" altLang="ru-RU"/>
              <a:t> </a:t>
            </a:r>
            <a:r>
              <a:rPr lang="en-US" altLang="en-US"/>
              <a:t>повторное</a:t>
            </a:r>
            <a:r>
              <a:rPr lang="en-US" altLang="ru-RU"/>
              <a:t> </a:t>
            </a:r>
            <a:r>
              <a:rPr lang="en-US" altLang="en-US"/>
              <a:t>проведение</a:t>
            </a:r>
            <a:r>
              <a:rPr lang="en-US" altLang="ru-RU"/>
              <a:t> </a:t>
            </a:r>
            <a:r>
              <a:rPr lang="en-US" altLang="en-US"/>
              <a:t>теста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периоды</a:t>
            </a:r>
            <a:r>
              <a:rPr lang="en-US" altLang="ru-RU"/>
              <a:t> </a:t>
            </a:r>
            <a:r>
              <a:rPr lang="en-US" altLang="en-US"/>
              <a:t>элиминации</a:t>
            </a:r>
            <a:r>
              <a:rPr lang="en-US" altLang="ru-RU"/>
              <a:t> </a:t>
            </a:r>
            <a:r>
              <a:rPr lang="en-US" altLang="en-US"/>
              <a:t>агентов</a:t>
            </a:r>
            <a:r>
              <a:rPr lang="en-US" altLang="ru-RU"/>
              <a:t> (</a:t>
            </a:r>
            <a:r>
              <a:rPr lang="en-US" altLang="en-US"/>
              <a:t>после</a:t>
            </a:r>
            <a:r>
              <a:rPr lang="en-US" altLang="ru-RU"/>
              <a:t> 7-14 </a:t>
            </a:r>
            <a:r>
              <a:rPr lang="en-US" altLang="en-US"/>
              <a:t>дневного</a:t>
            </a:r>
            <a:r>
              <a:rPr lang="en-US" altLang="ru-RU"/>
              <a:t> </a:t>
            </a:r>
            <a:r>
              <a:rPr lang="en-US" altLang="en-US"/>
              <a:t>перерыва</a:t>
            </a:r>
            <a:r>
              <a:rPr lang="en-US" altLang="ru-RU"/>
              <a:t> 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работе</a:t>
            </a:r>
            <a:r>
              <a:rPr lang="en-US" altLang="ru-RU"/>
              <a:t>) </a:t>
            </a:r>
            <a:endParaRPr lang="en-US" alt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11550" y="66040"/>
            <a:ext cx="8114665" cy="6756400"/>
          </a:xfrm>
          <a:prstGeom prst="rect">
            <a:avLst/>
          </a:prstGeom>
        </p:spPr>
      </p:pic>
      <p:sp>
        <p:nvSpPr>
          <p:cNvPr id="2" name="Замещающее содержимое 1"/>
          <p:cNvSpPr>
            <a:spLocks noGrp="1"/>
          </p:cNvSpPr>
          <p:nvPr>
            <p:ph sz="quarter" idx="13"/>
          </p:nvPr>
        </p:nvSpPr>
        <p:spPr>
          <a:xfrm>
            <a:off x="252730" y="551815"/>
            <a:ext cx="11101070" cy="5558790"/>
          </a:xfrm>
        </p:spPr>
        <p:txBody>
          <a:bodyPr/>
          <a:p>
            <a:pPr algn="l"/>
            <a:r>
              <a:rPr lang="en-US" altLang="en-US" b="1">
                <a:sym typeface="+mn-ea"/>
              </a:rPr>
              <a:t>Алгоритм</a:t>
            </a:r>
            <a:r>
              <a:rPr lang="en-US" altLang="ru-RU" b="1">
                <a:sym typeface="+mn-ea"/>
              </a:rPr>
              <a:t> </a:t>
            </a:r>
            <a:r>
              <a:rPr lang="en-US" altLang="en-US" b="1">
                <a:sym typeface="+mn-ea"/>
              </a:rPr>
              <a:t>диагностики</a:t>
            </a:r>
            <a:r>
              <a:rPr lang="en-US" altLang="ru-RU" b="1">
                <a:sym typeface="+mn-ea"/>
              </a:rPr>
              <a:t> </a:t>
            </a:r>
            <a:endParaRPr lang="en-US" altLang="ru-RU" b="1">
              <a:sym typeface="+mn-ea"/>
            </a:endParaRPr>
          </a:p>
          <a:p>
            <a:pPr algn="l"/>
            <a:r>
              <a:rPr lang="en-US" altLang="en-US" b="1">
                <a:sym typeface="+mn-ea"/>
              </a:rPr>
              <a:t>профессиональной</a:t>
            </a:r>
            <a:r>
              <a:rPr lang="en-US" altLang="ru-RU" b="1">
                <a:sym typeface="+mn-ea"/>
              </a:rPr>
              <a:t> </a:t>
            </a:r>
            <a:r>
              <a:rPr lang="en-US" altLang="en-US" b="1">
                <a:sym typeface="+mn-ea"/>
              </a:rPr>
              <a:t>астмы</a:t>
            </a:r>
            <a:endParaRPr lang="en-US" altLang="en-US" b="1">
              <a:sym typeface="+mn-ea"/>
            </a:endParaRPr>
          </a:p>
          <a:p>
            <a:pPr algn="l"/>
            <a:r>
              <a:rPr lang="ru-RU" altLang="en-US" b="1"/>
              <a:t>(Приложение Б)</a:t>
            </a:r>
            <a:endParaRPr lang="ru-RU" altLang="en-US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700" y="635"/>
            <a:ext cx="10515600" cy="1583690"/>
          </a:xfrm>
        </p:spPr>
        <p:txBody>
          <a:bodyPr/>
          <a:p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39775" y="428625"/>
            <a:ext cx="10962005" cy="6316345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395"/>
            <a:ext cx="2331720" cy="70104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ее содержимое 1"/>
          <p:cNvSpPr>
            <a:spLocks noGrp="1"/>
          </p:cNvSpPr>
          <p:nvPr>
            <p:ph sz="quarter" idx="13"/>
          </p:nvPr>
        </p:nvSpPr>
        <p:spPr/>
        <p:txBody>
          <a:bodyPr/>
          <a:p>
            <a:r>
              <a:rPr lang="en-US" altLang="en-US" b="1">
                <a:solidFill>
                  <a:schemeClr val="accent5"/>
                </a:solidFill>
              </a:rPr>
              <a:t>Примеры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формулировок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диагноза</a:t>
            </a:r>
            <a:r>
              <a:rPr lang="en-US" altLang="ru-RU" b="1">
                <a:solidFill>
                  <a:schemeClr val="accent5"/>
                </a:solidFill>
              </a:rPr>
              <a:t>:</a:t>
            </a:r>
            <a:endParaRPr lang="en-US" altLang="ru-RU" b="1">
              <a:solidFill>
                <a:schemeClr val="accent5"/>
              </a:solidFill>
            </a:endParaRPr>
          </a:p>
          <a:p>
            <a:r>
              <a:rPr lang="en-US" altLang="en-US"/>
              <a:t>Профессиональная</a:t>
            </a:r>
            <a:r>
              <a:rPr lang="en-US" altLang="ru-RU"/>
              <a:t> </a:t>
            </a:r>
            <a:r>
              <a:rPr lang="en-US" altLang="en-US"/>
              <a:t>бронхиальная</a:t>
            </a:r>
            <a:r>
              <a:rPr lang="en-US" altLang="ru-RU"/>
              <a:t> </a:t>
            </a:r>
            <a:r>
              <a:rPr lang="en-US" altLang="en-US"/>
              <a:t>астма</a:t>
            </a:r>
            <a:r>
              <a:rPr lang="en-US" altLang="ru-RU"/>
              <a:t>, </a:t>
            </a:r>
            <a:r>
              <a:rPr lang="en-US" altLang="en-US"/>
              <a:t>вызванная</a:t>
            </a:r>
            <a:r>
              <a:rPr lang="en-US" altLang="ru-RU"/>
              <a:t> </a:t>
            </a:r>
            <a:r>
              <a:rPr lang="en-US" altLang="en-US"/>
              <a:t>контактом</a:t>
            </a:r>
            <a:r>
              <a:rPr lang="en-US" altLang="ru-RU"/>
              <a:t> </a:t>
            </a:r>
            <a:r>
              <a:rPr lang="en-US" altLang="en-US"/>
              <a:t>со</a:t>
            </a:r>
            <a:r>
              <a:rPr lang="en-US" altLang="ru-RU"/>
              <a:t> </a:t>
            </a:r>
            <a:r>
              <a:rPr lang="en-US" altLang="en-US"/>
              <a:t>смешанной</a:t>
            </a:r>
            <a:r>
              <a:rPr lang="en-US" altLang="ru-RU"/>
              <a:t> </a:t>
            </a:r>
            <a:r>
              <a:rPr lang="en-US" altLang="en-US"/>
              <a:t>растительной</a:t>
            </a:r>
            <a:r>
              <a:rPr lang="en-US" altLang="ru-RU"/>
              <a:t> </a:t>
            </a:r>
            <a:r>
              <a:rPr lang="en-US" altLang="en-US"/>
              <a:t>пылью</a:t>
            </a:r>
            <a:r>
              <a:rPr lang="en-US" altLang="ru-RU"/>
              <a:t>, </a:t>
            </a:r>
            <a:r>
              <a:rPr lang="en-US" altLang="en-US"/>
              <a:t>аллергическая</a:t>
            </a:r>
            <a:r>
              <a:rPr lang="en-US" altLang="ru-RU"/>
              <a:t>, </a:t>
            </a:r>
            <a:r>
              <a:rPr lang="en-US" altLang="en-US"/>
              <a:t>персистирующая</a:t>
            </a:r>
            <a:r>
              <a:rPr lang="en-US" altLang="ru-RU"/>
              <a:t>, </a:t>
            </a:r>
            <a:r>
              <a:rPr lang="en-US" altLang="en-US"/>
              <a:t>средней</a:t>
            </a:r>
            <a:r>
              <a:rPr lang="en-US" altLang="ru-RU"/>
              <a:t> </a:t>
            </a:r>
            <a:r>
              <a:rPr lang="en-US" altLang="en-US"/>
              <a:t>тяжести</a:t>
            </a:r>
            <a:r>
              <a:rPr lang="en-US" altLang="ru-RU"/>
              <a:t>, </a:t>
            </a:r>
            <a:r>
              <a:rPr lang="en-US" altLang="en-US"/>
              <a:t>частично</a:t>
            </a:r>
            <a:r>
              <a:rPr lang="en-US" altLang="ru-RU"/>
              <a:t> </a:t>
            </a:r>
            <a:r>
              <a:rPr lang="en-US" altLang="en-US"/>
              <a:t>контролируемая</a:t>
            </a:r>
            <a:r>
              <a:rPr lang="en-US" altLang="ru-RU"/>
              <a:t>. </a:t>
            </a:r>
            <a:r>
              <a:rPr lang="en-US" altLang="en-US"/>
              <a:t>ДН</a:t>
            </a:r>
            <a:r>
              <a:rPr lang="en-US" altLang="ru-RU"/>
              <a:t> I </a:t>
            </a:r>
            <a:r>
              <a:rPr lang="en-US" altLang="en-US"/>
              <a:t>ст</a:t>
            </a:r>
            <a:r>
              <a:rPr lang="en-US" altLang="ru-RU"/>
              <a:t>. </a:t>
            </a:r>
            <a:r>
              <a:rPr lang="en-US" altLang="en-US"/>
              <a:t>Профессиональный</a:t>
            </a:r>
            <a:r>
              <a:rPr lang="en-US" altLang="ru-RU"/>
              <a:t> </a:t>
            </a:r>
            <a:r>
              <a:rPr lang="en-US" altLang="en-US"/>
              <a:t>аллергический</a:t>
            </a:r>
            <a:r>
              <a:rPr lang="en-US" altLang="ru-RU"/>
              <a:t> </a:t>
            </a:r>
            <a:r>
              <a:rPr lang="en-US" altLang="en-US"/>
              <a:t>ринит</a:t>
            </a:r>
            <a:r>
              <a:rPr lang="en-US" altLang="ru-RU"/>
              <a:t>. </a:t>
            </a:r>
            <a:r>
              <a:rPr lang="en-US" altLang="en-US"/>
              <a:t>Гиперчувствительность</a:t>
            </a:r>
            <a:r>
              <a:rPr lang="en-US" altLang="ru-RU"/>
              <a:t> </a:t>
            </a:r>
            <a:r>
              <a:rPr lang="en-US" altLang="en-US"/>
              <a:t>к</a:t>
            </a:r>
            <a:r>
              <a:rPr lang="en-US" altLang="ru-RU"/>
              <a:t> </a:t>
            </a:r>
            <a:r>
              <a:rPr lang="en-US" altLang="en-US"/>
              <a:t>зерновой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мучной</a:t>
            </a:r>
            <a:r>
              <a:rPr lang="en-US" altLang="ru-RU"/>
              <a:t> </a:t>
            </a:r>
            <a:r>
              <a:rPr lang="en-US" altLang="en-US"/>
              <a:t>пыли</a:t>
            </a:r>
            <a:r>
              <a:rPr lang="en-US" altLang="ru-RU"/>
              <a:t> (</a:t>
            </a:r>
            <a:r>
              <a:rPr lang="en-US" altLang="en-US"/>
              <a:t>альфа</a:t>
            </a:r>
            <a:r>
              <a:rPr lang="en-US" altLang="ru-RU"/>
              <a:t>-</a:t>
            </a:r>
            <a:r>
              <a:rPr lang="en-US" altLang="en-US"/>
              <a:t>амилаза</a:t>
            </a:r>
            <a:r>
              <a:rPr lang="en-US" altLang="ru-RU"/>
              <a:t>).</a:t>
            </a:r>
            <a:endParaRPr lang="en-US" altLang="ru-RU"/>
          </a:p>
          <a:p>
            <a:endParaRPr lang="en-US" altLang="ru-RU"/>
          </a:p>
          <a:p>
            <a:r>
              <a:rPr lang="en-US" altLang="en-US"/>
              <a:t>Профессиональная</a:t>
            </a:r>
            <a:r>
              <a:rPr lang="en-US" altLang="ru-RU"/>
              <a:t> </a:t>
            </a:r>
            <a:r>
              <a:rPr lang="en-US" altLang="en-US"/>
              <a:t>бронхиальная</a:t>
            </a:r>
            <a:r>
              <a:rPr lang="en-US" altLang="ru-RU"/>
              <a:t> </a:t>
            </a:r>
            <a:r>
              <a:rPr lang="en-US" altLang="en-US"/>
              <a:t>астма</a:t>
            </a:r>
            <a:r>
              <a:rPr lang="en-US" altLang="ru-RU"/>
              <a:t>, </a:t>
            </a:r>
            <a:r>
              <a:rPr lang="en-US" altLang="en-US"/>
              <a:t>вызванная</a:t>
            </a:r>
            <a:r>
              <a:rPr lang="en-US" altLang="ru-RU"/>
              <a:t> </a:t>
            </a:r>
            <a:r>
              <a:rPr lang="en-US" altLang="en-US"/>
              <a:t>контактом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токсическими</a:t>
            </a:r>
            <a:r>
              <a:rPr lang="en-US" altLang="ru-RU"/>
              <a:t> </a:t>
            </a:r>
            <a:r>
              <a:rPr lang="en-US" altLang="en-US"/>
              <a:t>веществами</a:t>
            </a:r>
            <a:r>
              <a:rPr lang="en-US" altLang="ru-RU"/>
              <a:t>, </a:t>
            </a:r>
            <a:r>
              <a:rPr lang="en-US" altLang="en-US"/>
              <a:t>неаллергическая</a:t>
            </a:r>
            <a:r>
              <a:rPr lang="en-US" altLang="ru-RU"/>
              <a:t> </a:t>
            </a:r>
            <a:r>
              <a:rPr lang="en-US" altLang="en-US"/>
              <a:t>ирритативная</a:t>
            </a:r>
            <a:r>
              <a:rPr lang="en-US" altLang="ru-RU"/>
              <a:t>, </a:t>
            </a:r>
            <a:r>
              <a:rPr lang="en-US" altLang="en-US"/>
              <a:t>легкая</a:t>
            </a:r>
            <a:r>
              <a:rPr lang="en-US" altLang="ru-RU"/>
              <a:t> </a:t>
            </a:r>
            <a:r>
              <a:rPr lang="en-US" altLang="en-US"/>
              <a:t>персистирующая</a:t>
            </a:r>
            <a:r>
              <a:rPr lang="en-US" altLang="ru-RU"/>
              <a:t>, </a:t>
            </a:r>
            <a:r>
              <a:rPr lang="en-US" altLang="en-US"/>
              <a:t>частично</a:t>
            </a:r>
            <a:r>
              <a:rPr lang="en-US" altLang="ru-RU"/>
              <a:t> </a:t>
            </a:r>
            <a:r>
              <a:rPr lang="en-US" altLang="en-US"/>
              <a:t>контролируемая</a:t>
            </a:r>
            <a:r>
              <a:rPr lang="en-US" altLang="ru-RU"/>
              <a:t>, </a:t>
            </a:r>
            <a:r>
              <a:rPr lang="en-US" altLang="en-US"/>
              <a:t>ДН</a:t>
            </a:r>
            <a:r>
              <a:rPr lang="en-US" altLang="ru-RU"/>
              <a:t> 0 </a:t>
            </a:r>
            <a:r>
              <a:rPr lang="en-US" altLang="en-US"/>
              <a:t>ст</a:t>
            </a:r>
            <a:r>
              <a:rPr lang="en-US" altLang="ru-RU"/>
              <a:t>.</a:t>
            </a:r>
            <a:endParaRPr lang="en-US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92125" y="258445"/>
            <a:ext cx="11010265" cy="57765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31165" y="554990"/>
            <a:ext cx="11579225" cy="58058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58900" y="163195"/>
            <a:ext cx="8311515" cy="64300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59435" y="497840"/>
            <a:ext cx="10999470" cy="5862320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2784475" y="4391660"/>
            <a:ext cx="3211830" cy="614045"/>
          </a:xfrm>
          <a:prstGeom prst="ellipse">
            <a:avLst/>
          </a:prstGeom>
          <a:noFill/>
          <a:ln w="28575">
            <a:solidFill>
              <a:srgbClr val="FF33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altLang="en-US"/>
              <a:t>Особенности</a:t>
            </a:r>
            <a:r>
              <a:rPr lang="en-US" altLang="ru-RU"/>
              <a:t> </a:t>
            </a:r>
            <a:r>
              <a:rPr lang="en-US" altLang="en-US"/>
              <a:t>кодирования</a:t>
            </a:r>
            <a:r>
              <a:rPr lang="en-US" altLang="ru-RU"/>
              <a:t> </a:t>
            </a:r>
            <a:r>
              <a:rPr lang="en-US" altLang="en-US"/>
              <a:t>заболевания</a:t>
            </a:r>
            <a:r>
              <a:rPr lang="en-US" altLang="ru-RU"/>
              <a:t> </a:t>
            </a:r>
            <a:r>
              <a:rPr lang="en-US" altLang="en-US"/>
              <a:t>или</a:t>
            </a:r>
            <a:r>
              <a:rPr lang="en-US" altLang="ru-RU"/>
              <a:t> </a:t>
            </a:r>
            <a:r>
              <a:rPr lang="en-US" altLang="en-US"/>
              <a:t>состояния</a:t>
            </a:r>
            <a:endParaRPr lang="en-US" altLang="en-US"/>
          </a:p>
        </p:txBody>
      </p:sp>
      <p:pic>
        <p:nvPicPr>
          <p:cNvPr id="4" name="Замещающее содержимое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84275" y="1473835"/>
            <a:ext cx="8920480" cy="5248910"/>
          </a:xfrm>
          <a:prstGeom prst="rect">
            <a:avLst/>
          </a:prstGeom>
        </p:spPr>
      </p:pic>
      <p:sp>
        <p:nvSpPr>
          <p:cNvPr id="5" name="Прямоугольник с одним скругленным углом 4"/>
          <p:cNvSpPr/>
          <p:nvPr/>
        </p:nvSpPr>
        <p:spPr>
          <a:xfrm>
            <a:off x="961390" y="4335145"/>
            <a:ext cx="9380220" cy="2399030"/>
          </a:xfrm>
          <a:prstGeom prst="round1Rect">
            <a:avLst/>
          </a:prstGeom>
          <a:noFill/>
          <a:ln w="28575">
            <a:solidFill>
              <a:srgbClr val="CC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ru-RU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en-US"/>
              <a:t>Классификация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 </a:t>
            </a:r>
            <a:r>
              <a:rPr lang="en-US" altLang="en-US"/>
              <a:t>по</a:t>
            </a:r>
            <a:r>
              <a:rPr lang="en-US" altLang="ru-RU"/>
              <a:t> </a:t>
            </a:r>
            <a:r>
              <a:rPr lang="en-US" altLang="en-US"/>
              <a:t>фенотипам</a:t>
            </a:r>
            <a:endParaRPr lang="en-US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1656080"/>
            <a:ext cx="10515600" cy="4682490"/>
          </a:xfrm>
        </p:spPr>
        <p:txBody>
          <a:bodyPr>
            <a:normAutofit/>
          </a:bodyPr>
          <a:p>
            <a:r>
              <a:rPr lang="en-US" altLang="en-US"/>
              <a:t>Аллергическая</a:t>
            </a:r>
            <a:r>
              <a:rPr lang="en-US" altLang="ru-RU"/>
              <a:t> (</a:t>
            </a:r>
            <a:r>
              <a:rPr lang="en-US" altLang="en-US"/>
              <a:t>атопическая</a:t>
            </a:r>
            <a:r>
              <a:rPr lang="en-US" altLang="ru-RU"/>
              <a:t>) </a:t>
            </a:r>
            <a:endParaRPr lang="en-US" altLang="ru-RU"/>
          </a:p>
          <a:p>
            <a:r>
              <a:rPr lang="en-US" altLang="en-US"/>
              <a:t>Неаллергическая</a:t>
            </a:r>
            <a:r>
              <a:rPr lang="en-US" altLang="ru-RU"/>
              <a:t> </a:t>
            </a:r>
            <a:r>
              <a:rPr lang="en-US" altLang="en-US"/>
              <a:t>БА</a:t>
            </a:r>
            <a:r>
              <a:rPr lang="en-US" altLang="ru-RU"/>
              <a:t> (</a:t>
            </a:r>
            <a:r>
              <a:rPr lang="en-US" altLang="en-US"/>
              <a:t>в</a:t>
            </a:r>
            <a:r>
              <a:rPr lang="en-US" altLang="ru-RU"/>
              <a:t> </a:t>
            </a:r>
            <a:r>
              <a:rPr lang="en-US" altLang="en-US"/>
              <a:t>том</a:t>
            </a:r>
            <a:r>
              <a:rPr lang="en-US" altLang="ru-RU"/>
              <a:t> </a:t>
            </a:r>
            <a:r>
              <a:rPr lang="en-US" altLang="en-US"/>
              <a:t>числе</a:t>
            </a:r>
            <a:r>
              <a:rPr lang="en-US" altLang="ru-RU"/>
              <a:t> </a:t>
            </a:r>
            <a:r>
              <a:rPr lang="en-US" altLang="en-US"/>
              <a:t>«</a:t>
            </a:r>
            <a:r>
              <a:rPr lang="en-US" altLang="en-US"/>
              <a:t>аспирин</a:t>
            </a:r>
            <a:r>
              <a:rPr lang="en-US" altLang="ru-RU"/>
              <a:t>-</a:t>
            </a:r>
            <a:r>
              <a:rPr lang="en-US" altLang="en-US"/>
              <a:t>чувствительная</a:t>
            </a:r>
            <a:r>
              <a:rPr lang="en-US" altLang="en-US"/>
              <a:t>»</a:t>
            </a:r>
            <a:r>
              <a:rPr lang="en-US" altLang="ru-RU"/>
              <a:t>, </a:t>
            </a:r>
            <a:r>
              <a:rPr lang="en-US" altLang="en-US" b="1">
                <a:solidFill>
                  <a:srgbClr val="FF0000"/>
                </a:solidFill>
              </a:rPr>
              <a:t>в</a:t>
            </a:r>
            <a:r>
              <a:rPr lang="en-US" altLang="ru-RU" b="1">
                <a:solidFill>
                  <a:srgbClr val="FF0000"/>
                </a:solidFill>
              </a:rPr>
              <a:t> </a:t>
            </a:r>
            <a:r>
              <a:rPr lang="en-US" altLang="en-US" b="1">
                <a:solidFill>
                  <a:srgbClr val="FF0000"/>
                </a:solidFill>
              </a:rPr>
              <a:t>том</a:t>
            </a:r>
            <a:r>
              <a:rPr lang="en-US" altLang="ru-RU" b="1">
                <a:solidFill>
                  <a:srgbClr val="FF0000"/>
                </a:solidFill>
              </a:rPr>
              <a:t> </a:t>
            </a:r>
            <a:r>
              <a:rPr lang="en-US" altLang="en-US" b="1">
                <a:solidFill>
                  <a:srgbClr val="FF0000"/>
                </a:solidFill>
              </a:rPr>
              <a:t>числе</a:t>
            </a:r>
            <a:r>
              <a:rPr lang="en-US" altLang="ru-RU" b="1">
                <a:solidFill>
                  <a:srgbClr val="FF0000"/>
                </a:solidFill>
              </a:rPr>
              <a:t> </a:t>
            </a:r>
            <a:r>
              <a:rPr lang="en-US" altLang="en-US" b="1">
                <a:solidFill>
                  <a:srgbClr val="FF0000"/>
                </a:solidFill>
              </a:rPr>
              <a:t>профессиональная</a:t>
            </a:r>
            <a:r>
              <a:rPr lang="en-US" altLang="ru-RU" b="1">
                <a:solidFill>
                  <a:srgbClr val="FF0000"/>
                </a:solidFill>
              </a:rPr>
              <a:t>)</a:t>
            </a:r>
            <a:endParaRPr lang="en-US" altLang="ru-RU" b="1">
              <a:solidFill>
                <a:srgbClr val="FF0000"/>
              </a:solidFill>
            </a:endParaRPr>
          </a:p>
          <a:p>
            <a:r>
              <a:rPr lang="en-US" altLang="en-US"/>
              <a:t>БА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поздним</a:t>
            </a:r>
            <a:r>
              <a:rPr lang="en-US" altLang="ru-RU"/>
              <a:t> </a:t>
            </a:r>
            <a:r>
              <a:rPr lang="en-US" altLang="en-US"/>
              <a:t>дебютом</a:t>
            </a:r>
            <a:endParaRPr lang="en-US" altLang="en-US"/>
          </a:p>
          <a:p>
            <a:r>
              <a:rPr lang="en-US" altLang="en-US"/>
              <a:t>БА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фиксированной</a:t>
            </a:r>
            <a:r>
              <a:rPr lang="en-US" altLang="ru-RU"/>
              <a:t> </a:t>
            </a:r>
            <a:r>
              <a:rPr lang="en-US" altLang="en-US"/>
              <a:t>обструкцией</a:t>
            </a:r>
            <a:r>
              <a:rPr lang="en-US" altLang="ru-RU"/>
              <a:t> </a:t>
            </a:r>
            <a:r>
              <a:rPr lang="en-US" altLang="en-US"/>
              <a:t>дыхательных</a:t>
            </a:r>
            <a:r>
              <a:rPr lang="en-US" altLang="ru-RU"/>
              <a:t> </a:t>
            </a:r>
            <a:r>
              <a:rPr lang="en-US" altLang="en-US"/>
              <a:t>путей</a:t>
            </a:r>
            <a:endParaRPr lang="en-US" altLang="en-US"/>
          </a:p>
          <a:p>
            <a:r>
              <a:rPr lang="en-US" altLang="en-US"/>
              <a:t>БА</a:t>
            </a:r>
            <a:r>
              <a:rPr lang="en-US" altLang="ru-RU"/>
              <a:t> </a:t>
            </a:r>
            <a:r>
              <a:rPr lang="en-US" altLang="en-US"/>
              <a:t>у</a:t>
            </a:r>
            <a:r>
              <a:rPr lang="en-US" altLang="ru-RU"/>
              <a:t> </a:t>
            </a:r>
            <a:r>
              <a:rPr lang="en-US" altLang="en-US"/>
              <a:t>пациентов</a:t>
            </a:r>
            <a:r>
              <a:rPr lang="en-US" altLang="ru-RU"/>
              <a:t> </a:t>
            </a:r>
            <a:r>
              <a:rPr lang="en-US" altLang="en-US"/>
              <a:t>с</a:t>
            </a:r>
            <a:r>
              <a:rPr lang="en-US" altLang="ru-RU"/>
              <a:t> </a:t>
            </a:r>
            <a:r>
              <a:rPr lang="en-US" altLang="en-US"/>
              <a:t>ожирением</a:t>
            </a:r>
            <a:endParaRPr lang="en-US" alt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7700" y="399415"/>
            <a:ext cx="10515600" cy="6050915"/>
          </a:xfrm>
        </p:spPr>
        <p:txBody>
          <a:bodyPr/>
          <a:p>
            <a:r>
              <a:rPr lang="en-US" altLang="en-US" b="1">
                <a:solidFill>
                  <a:schemeClr val="accent5"/>
                </a:solidFill>
              </a:rPr>
              <a:t>Диагностика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состояния</a:t>
            </a:r>
            <a:r>
              <a:rPr lang="en-US" altLang="ru-RU" b="1">
                <a:solidFill>
                  <a:schemeClr val="accent5"/>
                </a:solidFill>
              </a:rPr>
              <a:t> (</a:t>
            </a:r>
            <a:r>
              <a:rPr lang="en-US" altLang="en-US" b="1">
                <a:solidFill>
                  <a:schemeClr val="accent5"/>
                </a:solidFill>
              </a:rPr>
              <a:t>группы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заболеваний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или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состояний</a:t>
            </a:r>
            <a:r>
              <a:rPr lang="en-US" altLang="ru-RU" b="1">
                <a:solidFill>
                  <a:schemeClr val="accent5"/>
                </a:solidFill>
              </a:rPr>
              <a:t>) </a:t>
            </a:r>
            <a:r>
              <a:rPr lang="en-US" altLang="en-US" b="1">
                <a:solidFill>
                  <a:schemeClr val="accent5"/>
                </a:solidFill>
              </a:rPr>
              <a:t>медицинские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и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противопоказания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к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применению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методов</a:t>
            </a:r>
            <a:r>
              <a:rPr lang="en-US" altLang="ru-RU" b="1">
                <a:solidFill>
                  <a:schemeClr val="accent5"/>
                </a:solidFill>
              </a:rPr>
              <a:t> </a:t>
            </a:r>
            <a:r>
              <a:rPr lang="en-US" altLang="en-US" b="1">
                <a:solidFill>
                  <a:schemeClr val="accent5"/>
                </a:solidFill>
              </a:rPr>
              <a:t>диагностики</a:t>
            </a:r>
            <a:endParaRPr lang="ru-RU" altLang="en-US" b="1">
              <a:solidFill>
                <a:schemeClr val="accent5"/>
              </a:solidFill>
            </a:endParaRPr>
          </a:p>
          <a:p>
            <a:endParaRPr lang="en-US" altLang="en-US"/>
          </a:p>
          <a:p>
            <a:r>
              <a:rPr lang="ru-RU" altLang="en-US" b="1"/>
              <a:t>Д</a:t>
            </a:r>
            <a:r>
              <a:rPr lang="en-US" altLang="en-US" b="1"/>
              <a:t>иагноз</a:t>
            </a:r>
            <a:r>
              <a:rPr lang="en-US" altLang="ru-RU" b="1"/>
              <a:t> </a:t>
            </a:r>
            <a:r>
              <a:rPr lang="en-US" altLang="en-US" b="1"/>
              <a:t>бронхиальной</a:t>
            </a:r>
            <a:r>
              <a:rPr lang="en-US" altLang="ru-RU" b="1"/>
              <a:t> </a:t>
            </a:r>
            <a:r>
              <a:rPr lang="en-US" altLang="en-US" b="1"/>
              <a:t>астмы</a:t>
            </a:r>
            <a:r>
              <a:rPr lang="en-US" altLang="ru-RU" b="1"/>
              <a:t> </a:t>
            </a:r>
            <a:r>
              <a:rPr lang="en-US" altLang="en-US" b="1"/>
              <a:t>устанавливается</a:t>
            </a:r>
            <a:r>
              <a:rPr lang="en-US" altLang="ru-RU" b="1"/>
              <a:t> </a:t>
            </a:r>
            <a:r>
              <a:rPr lang="en-US" altLang="en-US" b="1"/>
              <a:t>на</a:t>
            </a:r>
            <a:r>
              <a:rPr lang="en-US" altLang="ru-RU" b="1"/>
              <a:t> </a:t>
            </a:r>
            <a:r>
              <a:rPr lang="en-US" altLang="en-US" b="1"/>
              <a:t>основании</a:t>
            </a:r>
            <a:endParaRPr lang="en-US" altLang="en-US" b="1"/>
          </a:p>
          <a:p>
            <a:r>
              <a:rPr lang="en-US" altLang="ru-RU"/>
              <a:t> </a:t>
            </a:r>
            <a:r>
              <a:rPr lang="en-US" altLang="en-US"/>
              <a:t>анализа</a:t>
            </a:r>
            <a:r>
              <a:rPr lang="en-US" altLang="ru-RU"/>
              <a:t> </a:t>
            </a:r>
            <a:r>
              <a:rPr lang="en-US" altLang="en-US"/>
              <a:t>жалоб</a:t>
            </a:r>
            <a:r>
              <a:rPr lang="en-US" altLang="ru-RU"/>
              <a:t> </a:t>
            </a:r>
            <a:r>
              <a:rPr lang="en-US" altLang="en-US"/>
              <a:t>и</a:t>
            </a:r>
            <a:r>
              <a:rPr lang="en-US" altLang="ru-RU"/>
              <a:t> </a:t>
            </a:r>
            <a:r>
              <a:rPr lang="en-US" altLang="en-US"/>
              <a:t>анамнеза</a:t>
            </a:r>
            <a:r>
              <a:rPr lang="en-US" altLang="ru-RU"/>
              <a:t> </a:t>
            </a:r>
            <a:r>
              <a:rPr lang="en-US" altLang="en-US"/>
              <a:t>пациента</a:t>
            </a:r>
            <a:r>
              <a:rPr lang="en-US" altLang="ru-RU"/>
              <a:t>,</a:t>
            </a:r>
            <a:endParaRPr lang="en-US" altLang="ru-RU"/>
          </a:p>
          <a:p>
            <a:r>
              <a:rPr lang="en-US" altLang="ru-RU"/>
              <a:t> </a:t>
            </a:r>
            <a:r>
              <a:rPr lang="en-US" altLang="en-US"/>
              <a:t>характера</a:t>
            </a:r>
            <a:r>
              <a:rPr lang="en-US" altLang="ru-RU"/>
              <a:t> </a:t>
            </a:r>
            <a:r>
              <a:rPr lang="en-US" altLang="en-US"/>
              <a:t>клинических</a:t>
            </a:r>
            <a:r>
              <a:rPr lang="en-US" altLang="ru-RU"/>
              <a:t> </a:t>
            </a:r>
            <a:r>
              <a:rPr lang="en-US" altLang="en-US"/>
              <a:t>симптомов</a:t>
            </a:r>
            <a:r>
              <a:rPr lang="en-US" altLang="ru-RU"/>
              <a:t>, </a:t>
            </a:r>
            <a:endParaRPr lang="en-US" altLang="ru-RU"/>
          </a:p>
          <a:p>
            <a:r>
              <a:rPr lang="en-US" altLang="en-US"/>
              <a:t>данных</a:t>
            </a:r>
            <a:r>
              <a:rPr lang="en-US" altLang="ru-RU"/>
              <a:t> </a:t>
            </a:r>
            <a:r>
              <a:rPr lang="en-US" altLang="en-US"/>
              <a:t>физикального</a:t>
            </a:r>
            <a:r>
              <a:rPr lang="en-US" altLang="ru-RU"/>
              <a:t> </a:t>
            </a:r>
            <a:r>
              <a:rPr lang="en-US" altLang="en-US"/>
              <a:t>обследования</a:t>
            </a:r>
            <a:r>
              <a:rPr lang="en-US" altLang="ru-RU"/>
              <a:t>, </a:t>
            </a:r>
            <a:endParaRPr lang="en-US" altLang="ru-RU"/>
          </a:p>
          <a:p>
            <a:r>
              <a:rPr lang="en-US" altLang="en-US"/>
              <a:t>функциональных</a:t>
            </a:r>
            <a:r>
              <a:rPr lang="en-US" altLang="ru-RU"/>
              <a:t> </a:t>
            </a:r>
            <a:r>
              <a:rPr lang="en-US" altLang="en-US"/>
              <a:t>методов</a:t>
            </a:r>
            <a:r>
              <a:rPr lang="en-US" altLang="ru-RU"/>
              <a:t> </a:t>
            </a:r>
            <a:r>
              <a:rPr lang="en-US" altLang="en-US"/>
              <a:t>обследования</a:t>
            </a:r>
            <a:r>
              <a:rPr lang="en-US" altLang="ru-RU"/>
              <a:t>,</a:t>
            </a:r>
            <a:endParaRPr lang="en-US" altLang="ru-RU"/>
          </a:p>
          <a:p>
            <a:r>
              <a:rPr lang="en-US" altLang="en-US"/>
              <a:t>результатов</a:t>
            </a:r>
            <a:r>
              <a:rPr lang="en-US" altLang="ru-RU"/>
              <a:t> </a:t>
            </a:r>
            <a:r>
              <a:rPr lang="en-US" altLang="en-US"/>
              <a:t>специфического</a:t>
            </a:r>
            <a:r>
              <a:rPr lang="en-US" altLang="ru-RU"/>
              <a:t> </a:t>
            </a:r>
            <a:r>
              <a:rPr lang="en-US" altLang="en-US"/>
              <a:t>аллергологического</a:t>
            </a:r>
            <a:r>
              <a:rPr lang="en-US" altLang="ru-RU"/>
              <a:t> </a:t>
            </a:r>
            <a:r>
              <a:rPr lang="en-US" altLang="en-US"/>
              <a:t>обследования</a:t>
            </a:r>
            <a:r>
              <a:rPr lang="en-US" altLang="ru-RU"/>
              <a:t>, </a:t>
            </a:r>
            <a:endParaRPr lang="en-US" altLang="ru-RU"/>
          </a:p>
          <a:p>
            <a:r>
              <a:rPr lang="en-US" altLang="en-US"/>
              <a:t>исключения</a:t>
            </a:r>
            <a:r>
              <a:rPr lang="en-US" altLang="ru-RU"/>
              <a:t> </a:t>
            </a:r>
            <a:r>
              <a:rPr lang="en-US" altLang="en-US"/>
              <a:t>других</a:t>
            </a:r>
            <a:r>
              <a:rPr lang="en-US" altLang="ru-RU"/>
              <a:t> </a:t>
            </a:r>
            <a:r>
              <a:rPr lang="en-US" altLang="en-US"/>
              <a:t>заболеваний</a:t>
            </a:r>
            <a:r>
              <a:rPr lang="en-US" altLang="ru-RU"/>
              <a:t>, </a:t>
            </a:r>
            <a:endParaRPr lang="en-US" altLang="ru-RU"/>
          </a:p>
          <a:p>
            <a:r>
              <a:rPr lang="en-US" altLang="en-US"/>
              <a:t>эффекта</a:t>
            </a:r>
            <a:r>
              <a:rPr lang="en-US" altLang="ru-RU"/>
              <a:t> </a:t>
            </a:r>
            <a:r>
              <a:rPr lang="en-US" altLang="en-US"/>
              <a:t>пробной</a:t>
            </a:r>
            <a:r>
              <a:rPr lang="en-US" altLang="ru-RU"/>
              <a:t> </a:t>
            </a:r>
            <a:r>
              <a:rPr lang="en-US" altLang="en-US"/>
              <a:t>терапии</a:t>
            </a:r>
            <a:r>
              <a:rPr lang="ru-RU" altLang="en-US"/>
              <a:t>.</a:t>
            </a:r>
            <a:endParaRPr lang="ru-R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8024</Words>
  <Application>WPS Presentation</Application>
  <PresentationFormat>宽屏</PresentationFormat>
  <Paragraphs>95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Office Theme</vt:lpstr>
      <vt:lpstr>Клинические рекомендации в профпатологии.  Бронхиальная астма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Особенности кодирования заболевания или состояния</vt:lpstr>
      <vt:lpstr>Классификация БА по фенотипам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2.5.1 Диагностика профессиональной БА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Ольга Плотников�</cp:lastModifiedBy>
  <cp:revision>3</cp:revision>
  <dcterms:created xsi:type="dcterms:W3CDTF">2025-03-24T10:19:00Z</dcterms:created>
  <dcterms:modified xsi:type="dcterms:W3CDTF">2025-03-24T11:43:32Z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1049-12.2.0.20326</vt:lpwstr>
  </property>
  <property fmtid="{D5CDD505-2E9C-101B-9397-08002B2CF9AE}" pid="3" name="ICV">
    <vt:lpwstr>3B93531AC4104AFE8B226E5FB422BEA8_12</vt:lpwstr>
  </property>
</Properties>
</file>